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3"/>
  </p:notesMasterIdLst>
  <p:sldIdLst>
    <p:sldId id="257" r:id="rId2"/>
    <p:sldId id="278" r:id="rId3"/>
    <p:sldId id="304" r:id="rId4"/>
    <p:sldId id="280" r:id="rId5"/>
    <p:sldId id="286" r:id="rId6"/>
    <p:sldId id="298" r:id="rId7"/>
    <p:sldId id="305" r:id="rId8"/>
    <p:sldId id="324" r:id="rId9"/>
    <p:sldId id="325" r:id="rId10"/>
    <p:sldId id="285" r:id="rId11"/>
    <p:sldId id="297" r:id="rId12"/>
    <p:sldId id="299" r:id="rId13"/>
    <p:sldId id="300" r:id="rId14"/>
    <p:sldId id="301" r:id="rId15"/>
    <p:sldId id="256" r:id="rId16"/>
    <p:sldId id="303" r:id="rId17"/>
    <p:sldId id="302" r:id="rId18"/>
    <p:sldId id="326" r:id="rId19"/>
    <p:sldId id="307" r:id="rId20"/>
    <p:sldId id="308" r:id="rId21"/>
    <p:sldId id="268" r:id="rId22"/>
    <p:sldId id="269" r:id="rId23"/>
    <p:sldId id="264" r:id="rId24"/>
    <p:sldId id="292" r:id="rId25"/>
    <p:sldId id="293" r:id="rId26"/>
    <p:sldId id="306" r:id="rId27"/>
    <p:sldId id="310" r:id="rId28"/>
    <p:sldId id="309" r:id="rId29"/>
    <p:sldId id="312" r:id="rId30"/>
    <p:sldId id="279" r:id="rId31"/>
    <p:sldId id="270" r:id="rId32"/>
    <p:sldId id="294" r:id="rId33"/>
    <p:sldId id="316" r:id="rId34"/>
    <p:sldId id="321" r:id="rId35"/>
    <p:sldId id="314" r:id="rId36"/>
    <p:sldId id="315" r:id="rId37"/>
    <p:sldId id="317" r:id="rId38"/>
    <p:sldId id="323" r:id="rId39"/>
    <p:sldId id="313" r:id="rId40"/>
    <p:sldId id="296" r:id="rId41"/>
    <p:sldId id="318" r:id="rId42"/>
    <p:sldId id="263" r:id="rId43"/>
    <p:sldId id="322" r:id="rId44"/>
    <p:sldId id="320" r:id="rId45"/>
    <p:sldId id="327" r:id="rId46"/>
    <p:sldId id="289" r:id="rId47"/>
    <p:sldId id="290" r:id="rId48"/>
    <p:sldId id="328" r:id="rId49"/>
    <p:sldId id="275" r:id="rId50"/>
    <p:sldId id="258" r:id="rId51"/>
    <p:sldId id="319" r:id="rId52"/>
    <p:sldId id="273" r:id="rId53"/>
    <p:sldId id="281" r:id="rId54"/>
    <p:sldId id="295" r:id="rId55"/>
    <p:sldId id="288" r:id="rId56"/>
    <p:sldId id="262" r:id="rId57"/>
    <p:sldId id="287" r:id="rId58"/>
    <p:sldId id="272" r:id="rId59"/>
    <p:sldId id="283" r:id="rId60"/>
    <p:sldId id="277" r:id="rId61"/>
    <p:sldId id="274" r:id="rId62"/>
    <p:sldId id="276" r:id="rId63"/>
    <p:sldId id="271" r:id="rId64"/>
    <p:sldId id="260" r:id="rId65"/>
    <p:sldId id="267" r:id="rId66"/>
    <p:sldId id="282" r:id="rId67"/>
    <p:sldId id="284" r:id="rId68"/>
    <p:sldId id="261" r:id="rId69"/>
    <p:sldId id="265" r:id="rId70"/>
    <p:sldId id="266" r:id="rId71"/>
    <p:sldId id="259" r:id="rId7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099" autoAdjust="0"/>
  </p:normalViewPr>
  <p:slideViewPr>
    <p:cSldViewPr snapToGrid="0">
      <p:cViewPr varScale="1">
        <p:scale>
          <a:sx n="68" d="100"/>
          <a:sy n="68" d="100"/>
        </p:scale>
        <p:origin x="12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9F50E-CBF4-4BC9-B9FE-221518E4EE47}" type="datetimeFigureOut">
              <a:rPr lang="zh-TW" altLang="en-US" smtClean="0"/>
              <a:t>2021/4/20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8896B-6CD6-407C-BF51-D7FDA3DAB0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4553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你覺得為什麼要有網頁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為什麼要有設計</a:t>
            </a:r>
            <a:r>
              <a:rPr lang="en-US" altLang="zh-TW" dirty="0"/>
              <a:t>?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0829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現在有三個狀態，你覺得他們分別是</a:t>
            </a:r>
            <a:r>
              <a:rPr lang="en-US" altLang="zh-TW" dirty="0"/>
              <a:t>html.css.js</a:t>
            </a:r>
            <a:r>
              <a:rPr lang="zh-TW" altLang="en-US" dirty="0"/>
              <a:t>的哪個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我們是以</a:t>
            </a:r>
            <a:r>
              <a:rPr lang="en-US" altLang="zh-TW" dirty="0"/>
              <a:t>html</a:t>
            </a:r>
            <a:r>
              <a:rPr lang="zh-TW" altLang="en-US" dirty="0"/>
              <a:t>為網頁的主要架構，如果沒有人，那怎麼替他穿衣服對吧</a:t>
            </a:r>
            <a:r>
              <a:rPr lang="en-US" altLang="zh-TW" dirty="0"/>
              <a:t>!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24120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我們再回到網頁，我們按右鍵，有一個檢查，沒開過吧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ㄟ</a:t>
            </a:r>
            <a:r>
              <a:rPr lang="en-US" altLang="zh-TW" dirty="0"/>
              <a:t>~</a:t>
            </a:r>
            <a:r>
              <a:rPr lang="zh-TW" altLang="en-US" dirty="0"/>
              <a:t>你發有什麼不一樣了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右邊的</a:t>
            </a:r>
            <a:r>
              <a:rPr lang="en-US" altLang="zh-TW" dirty="0"/>
              <a:t>Menu</a:t>
            </a:r>
            <a:r>
              <a:rPr lang="zh-TW" altLang="en-US" dirty="0"/>
              <a:t>縮起來了</a:t>
            </a:r>
            <a:r>
              <a:rPr lang="en-US" altLang="zh-TW" dirty="0"/>
              <a:t>)</a:t>
            </a:r>
            <a:r>
              <a:rPr lang="zh-TW" altLang="en-US" dirty="0"/>
              <a:t>  那你可以猜猜看這個是用我們剛剛說的哪一個語言去控制的嗎</a:t>
            </a:r>
            <a:r>
              <a:rPr lang="en-US" altLang="zh-TW" dirty="0"/>
              <a:t>?</a:t>
            </a:r>
            <a:r>
              <a:rPr lang="zh-TW" altLang="en-US" dirty="0"/>
              <a:t>  這個我們可以用</a:t>
            </a:r>
            <a:r>
              <a:rPr lang="en-US" altLang="zh-TW" dirty="0" err="1"/>
              <a:t>css</a:t>
            </a:r>
            <a:r>
              <a:rPr lang="zh-TW" altLang="en-US" dirty="0"/>
              <a:t>或者是</a:t>
            </a:r>
            <a:r>
              <a:rPr lang="en-US" altLang="zh-TW" dirty="0" err="1"/>
              <a:t>js</a:t>
            </a:r>
            <a:r>
              <a:rPr lang="zh-TW" altLang="en-US" dirty="0"/>
              <a:t>控制</a:t>
            </a:r>
            <a:endParaRPr lang="en-US" altLang="zh-TW" dirty="0"/>
          </a:p>
          <a:p>
            <a:r>
              <a:rPr lang="zh-TW" altLang="en-US" dirty="0"/>
              <a:t>有沒有發現他是由很多很多個區塊去構成的，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右上角這些就是我剛剛說的</a:t>
            </a:r>
            <a:r>
              <a:rPr lang="en-US" altLang="zh-TW" dirty="0"/>
              <a:t>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右下角就是</a:t>
            </a:r>
            <a:r>
              <a:rPr lang="en-US" altLang="zh-TW" dirty="0" err="1"/>
              <a:t>css</a:t>
            </a:r>
            <a:r>
              <a:rPr lang="en-US" altLang="zh-TW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/>
              <a:t>Soruce</a:t>
            </a:r>
            <a:r>
              <a:rPr lang="zh-TW" altLang="en-US" dirty="0"/>
              <a:t>裡面就可以看到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的檔案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這個我們通常會拿來</a:t>
            </a:r>
            <a:r>
              <a:rPr lang="en-US" altLang="zh-TW" dirty="0"/>
              <a:t>debug</a:t>
            </a:r>
            <a:r>
              <a:rPr lang="zh-TW" altLang="en-US" dirty="0"/>
              <a:t>用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“</a:t>
            </a:r>
            <a:r>
              <a:rPr lang="zh-TW" altLang="en-US" dirty="0"/>
              <a:t>記得一個段落完要複習</a:t>
            </a:r>
            <a:r>
              <a:rPr lang="en-US" altLang="zh-TW" dirty="0"/>
              <a:t>!!”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61832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那我們就先從</a:t>
            </a:r>
            <a:r>
              <a:rPr lang="en-US" altLang="zh-TW" dirty="0"/>
              <a:t>HTML</a:t>
            </a:r>
            <a:r>
              <a:rPr lang="zh-TW" altLang="en-US" dirty="0"/>
              <a:t>開始介紹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32760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HTML</a:t>
            </a:r>
            <a:r>
              <a:rPr lang="zh-TW" altLang="en-US" dirty="0"/>
              <a:t>他是一個標記的語言，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透過這些標記來說明</a:t>
            </a:r>
            <a:r>
              <a:rPr lang="zh-TW" altLang="en-US" sz="1200" b="1" i="0" dirty="0">
                <a:solidFill>
                  <a:srgbClr val="333333"/>
                </a:solidFill>
                <a:latin typeface="Helvetica Neue"/>
              </a:rPr>
              <a:t>文章內容、標題、連結、圖片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等等，就像你剛剛開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F12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的時候，應該有看到很多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包住的東西吧，這些就是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tag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告訴瀏覽器每個網頁組成是什麼的程式語言。你可以利用它來定義網站中的文章內容、標題、連結、圖片等，讓瀏覽器知道網站整個架構的呈現。</a:t>
            </a:r>
            <a:endParaRPr lang="en-US" altLang="zh-TW" b="0" i="0" dirty="0">
              <a:solidFill>
                <a:srgbClr val="800000"/>
              </a:solidFill>
              <a:effectLst/>
              <a:latin typeface="poppi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室內設計師 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 建築圖 </a:t>
            </a:r>
            <a:endParaRPr lang="en-US" altLang="zh-TW" sz="12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音樂人 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 樂譜</a:t>
            </a:r>
            <a:endParaRPr lang="en-US" altLang="zh-TW" sz="12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81947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</a:t>
            </a:r>
            <a:r>
              <a:rPr lang="en-US" altLang="zh-TW" dirty="0"/>
              <a:t>HTML</a:t>
            </a:r>
            <a:r>
              <a:rPr lang="zh-TW" altLang="en-US" dirty="0"/>
              <a:t>是透過標籤來說明的嘛 所以說 我們會有很多很多的標籤 那我們來認識第一個標籤，他是叫做</a:t>
            </a:r>
            <a:r>
              <a:rPr lang="en-US" altLang="zh-TW" dirty="0"/>
              <a:t>h1~h6 </a:t>
            </a:r>
            <a:r>
              <a:rPr lang="zh-TW" altLang="en-US" dirty="0"/>
              <a:t>是我們常用的標題 依照大小</a:t>
            </a:r>
            <a:r>
              <a:rPr lang="en-US" altLang="zh-TW" dirty="0"/>
              <a:t>1</a:t>
            </a:r>
            <a:r>
              <a:rPr lang="zh-TW" altLang="en-US" dirty="0"/>
              <a:t>最大</a:t>
            </a:r>
            <a:r>
              <a:rPr lang="en-US" altLang="zh-TW" dirty="0"/>
              <a:t>6</a:t>
            </a:r>
            <a:r>
              <a:rPr lang="zh-TW" altLang="en-US" dirty="0"/>
              <a:t>最小</a:t>
            </a:r>
            <a:endParaRPr lang="en-US" altLang="zh-TW" dirty="0"/>
          </a:p>
          <a:p>
            <a:r>
              <a:rPr lang="en-US" altLang="zh-TW" dirty="0"/>
              <a:t>h1</a:t>
            </a:r>
            <a:r>
              <a:rPr lang="zh-TW" altLang="en-US" dirty="0"/>
              <a:t>要多大，這些都是瀏覽器自己預設的，之後我們可以自己更改，那你知道可以用什麼語言改嗎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en-US" altLang="zh-TW" dirty="0"/>
              <a:t>CSS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67357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62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 </a:t>
            </a:r>
            <a:r>
              <a:rPr lang="en-US" altLang="zh-TW" dirty="0"/>
              <a:t>body</a:t>
            </a:r>
            <a:r>
              <a:rPr lang="zh-TW" altLang="en-US" dirty="0"/>
              <a:t>裡面是要放網頁的內容嘛 那你覺得 剛剛的</a:t>
            </a:r>
            <a:r>
              <a:rPr lang="en-US" altLang="zh-TW" dirty="0"/>
              <a:t>h1</a:t>
            </a:r>
            <a:r>
              <a:rPr lang="zh-TW" altLang="en-US" dirty="0"/>
              <a:t>應該要放在哪裡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57338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我們再回到剛剛的網頁，有沒有發現上面有一個</a:t>
            </a:r>
            <a:r>
              <a:rPr lang="en-US" altLang="zh-TW" dirty="0"/>
              <a:t>YouTube</a:t>
            </a:r>
            <a:r>
              <a:rPr lang="zh-TW" altLang="en-US" dirty="0"/>
              <a:t> 這個也是寫在</a:t>
            </a:r>
            <a:r>
              <a:rPr lang="en-US" altLang="zh-TW" dirty="0"/>
              <a:t>HTML</a:t>
            </a:r>
            <a:r>
              <a:rPr lang="zh-TW" altLang="en-US" dirty="0"/>
              <a:t>裡面的，那妳覺得她應該會寫在哪裡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50830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 </a:t>
            </a:r>
            <a:r>
              <a:rPr lang="en-US" altLang="zh-TW" dirty="0"/>
              <a:t>body</a:t>
            </a:r>
            <a:r>
              <a:rPr lang="zh-TW" altLang="en-US" dirty="0"/>
              <a:t>裡面是要放網頁的內容嘛 那你覺得 剛剛的</a:t>
            </a:r>
            <a:r>
              <a:rPr lang="en-US" altLang="zh-TW" dirty="0"/>
              <a:t>h1</a:t>
            </a:r>
            <a:r>
              <a:rPr lang="zh-TW" altLang="en-US" dirty="0"/>
              <a:t>應該要放在哪裡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01841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標籤像是名子，其實他是可以自己定義的，但是有些標籤就是所有人的鐵則，像是</a:t>
            </a:r>
            <a:r>
              <a:rPr lang="en-US" altLang="zh-TW" dirty="0" err="1"/>
              <a:t>html.body.head</a:t>
            </a:r>
            <a:r>
              <a:rPr lang="zh-TW" altLang="en-US" dirty="0"/>
              <a:t> 這幾個是網頁的基本架構沒有他們你就不要想要溝通</a:t>
            </a:r>
            <a:endParaRPr lang="en-US" altLang="zh-TW" dirty="0"/>
          </a:p>
          <a:p>
            <a:r>
              <a:rPr lang="zh-TW" altLang="en-US" dirty="0"/>
              <a:t>剩下的有些是瀏覽器已經自己定義好的 例如</a:t>
            </a:r>
            <a:r>
              <a:rPr lang="en-US" altLang="zh-TW" dirty="0" err="1"/>
              <a:t>img</a:t>
            </a:r>
            <a:r>
              <a:rPr lang="zh-TW" altLang="en-US" dirty="0"/>
              <a:t>就是放照片，</a:t>
            </a:r>
            <a:r>
              <a:rPr lang="en-US" altLang="zh-TW" dirty="0"/>
              <a:t>a</a:t>
            </a:r>
            <a:r>
              <a:rPr lang="zh-TW" altLang="en-US" dirty="0"/>
              <a:t>就是放超連結，</a:t>
            </a:r>
            <a:r>
              <a:rPr lang="en-US" altLang="zh-TW" dirty="0"/>
              <a:t>ul li</a:t>
            </a:r>
            <a:r>
              <a:rPr lang="zh-TW" altLang="en-US" dirty="0"/>
              <a:t>就像是項目符號</a:t>
            </a:r>
            <a:endParaRPr lang="en-US" altLang="zh-TW" dirty="0"/>
          </a:p>
          <a:p>
            <a:r>
              <a:rPr lang="zh-TW" altLang="en-US" dirty="0"/>
              <a:t>你也可以自己定義你的標籤，例如剛剛的</a:t>
            </a:r>
            <a:r>
              <a:rPr lang="en-US" altLang="zh-TW" dirty="0"/>
              <a:t>&lt;nav&gt; </a:t>
            </a:r>
            <a:r>
              <a:rPr lang="zh-TW" altLang="en-US" dirty="0"/>
              <a:t>我不想叫他</a:t>
            </a:r>
            <a:r>
              <a:rPr lang="en-US" altLang="zh-TW" dirty="0"/>
              <a:t>nav </a:t>
            </a:r>
            <a:r>
              <a:rPr lang="zh-TW" altLang="en-US" dirty="0"/>
              <a:t>我想叫他 </a:t>
            </a:r>
            <a:r>
              <a:rPr lang="en-US" altLang="zh-TW" dirty="0"/>
              <a:t>&lt;food&gt; </a:t>
            </a:r>
            <a:r>
              <a:rPr lang="zh-TW" altLang="en-US" dirty="0"/>
              <a:t>我其實就可以寫</a:t>
            </a:r>
            <a:r>
              <a:rPr lang="en-US" altLang="zh-TW" dirty="0"/>
              <a:t>food</a:t>
            </a:r>
            <a:r>
              <a:rPr lang="zh-TW" altLang="en-US" dirty="0"/>
              <a:t> 他不是網頁最基本的架構，可以隨意更改，只是就是溝通問題。</a:t>
            </a:r>
            <a:endParaRPr lang="en-US" altLang="zh-TW" dirty="0"/>
          </a:p>
          <a:p>
            <a:r>
              <a:rPr lang="zh-TW" altLang="en-US" dirty="0"/>
              <a:t>你也可以更改標籤裡面的定義，例如剛剛的</a:t>
            </a:r>
            <a:r>
              <a:rPr lang="en-US" altLang="zh-TW" dirty="0"/>
              <a:t>h1</a:t>
            </a:r>
            <a:r>
              <a:rPr lang="zh-TW" altLang="en-US" dirty="0"/>
              <a:t>我不想要他的大小是</a:t>
            </a:r>
            <a:r>
              <a:rPr lang="en-US" altLang="zh-TW" dirty="0"/>
              <a:t>2em</a:t>
            </a:r>
            <a:r>
              <a:rPr lang="zh-TW" altLang="en-US" dirty="0"/>
              <a:t>，我也可以改。</a:t>
            </a:r>
          </a:p>
          <a:p>
            <a:r>
              <a:rPr lang="zh-TW" altLang="en-US" dirty="0"/>
              <a:t>像是我畫一個圓，代表的是電燈，我畫一個正方形代表的是櫃子，如果我今天畫了一朵花，也許我自己看得懂，但是另一個工頭可能就看不懂了，所以會有一定的規範。</a:t>
            </a:r>
            <a:endParaRPr lang="en-US" altLang="zh-TW" dirty="0"/>
          </a:p>
          <a:p>
            <a:r>
              <a:rPr lang="zh-TW" altLang="en-US" dirty="0"/>
              <a:t>例如學校點名簿，圈代表曠課，</a:t>
            </a:r>
            <a:r>
              <a:rPr lang="en-US" altLang="zh-TW" dirty="0"/>
              <a:t>X</a:t>
            </a:r>
            <a:r>
              <a:rPr lang="zh-TW" altLang="en-US" dirty="0"/>
              <a:t>代表沒來，那學務處的人一看就知道說他是曠課，如果你今天畫了一朵花，也沒跟人家說這朵花是甚麼意思，就沒人可以看懂了。</a:t>
            </a:r>
            <a:endParaRPr lang="en-US" altLang="zh-TW" dirty="0"/>
          </a:p>
          <a:p>
            <a:r>
              <a:rPr lang="zh-TW" altLang="en-US" dirty="0"/>
              <a:t>所以問什麼說典型，就是你不一定要照這樣來排，你開心你想把</a:t>
            </a:r>
            <a:r>
              <a:rPr lang="en-US" altLang="zh-TW" dirty="0"/>
              <a:t>&lt;footer&gt;</a:t>
            </a:r>
            <a:r>
              <a:rPr lang="zh-TW" altLang="en-US" dirty="0"/>
              <a:t>放在最上面也沒人管你，但別人可能會討厭你。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819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對於我來說，網頁是提供人們訊息、資訊的，你看像現在有很多的線上課程，都是透過網頁去呈現，才得以讓更多的人學習，而設計就是讓人家可以更加清楚、明瞭的了解資訊。</a:t>
            </a:r>
            <a:endParaRPr lang="en-US" altLang="zh-TW" dirty="0"/>
          </a:p>
          <a:p>
            <a:r>
              <a:rPr lang="zh-TW" altLang="en-US" dirty="0"/>
              <a:t>這是我喜歡網頁的理由，講貼近自己一點的話，例如面試，你有很多的</a:t>
            </a:r>
            <a:r>
              <a:rPr lang="en-US" altLang="zh-TW" dirty="0"/>
              <a:t>python</a:t>
            </a:r>
            <a:r>
              <a:rPr lang="zh-TW" altLang="en-US" dirty="0"/>
              <a:t>作品，作品集也要透過網頁去呈現的對吧，如果會網頁設計，你就可以讓別人更方便，更清楚的知道你自己。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89689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標籤像是名子，其實他是可以自己定義的，但是有些標籤就是所有人的鐵則，像是</a:t>
            </a:r>
            <a:r>
              <a:rPr lang="en-US" altLang="zh-TW" dirty="0" err="1"/>
              <a:t>html.body.head</a:t>
            </a:r>
            <a:r>
              <a:rPr lang="zh-TW" altLang="en-US" dirty="0"/>
              <a:t> 這幾個是網頁的基本架構沒有他們你就不要想要溝通</a:t>
            </a:r>
            <a:endParaRPr lang="en-US" altLang="zh-TW" dirty="0"/>
          </a:p>
          <a:p>
            <a:r>
              <a:rPr lang="zh-TW" altLang="en-US" dirty="0"/>
              <a:t>剩下的有些是瀏覽器已經自己定義好的 例如</a:t>
            </a:r>
            <a:r>
              <a:rPr lang="en-US" altLang="zh-TW" dirty="0" err="1"/>
              <a:t>img</a:t>
            </a:r>
            <a:r>
              <a:rPr lang="zh-TW" altLang="en-US" dirty="0"/>
              <a:t>就是放照片，</a:t>
            </a:r>
            <a:r>
              <a:rPr lang="en-US" altLang="zh-TW" dirty="0"/>
              <a:t>a</a:t>
            </a:r>
            <a:r>
              <a:rPr lang="zh-TW" altLang="en-US" dirty="0"/>
              <a:t>就是放超連結，</a:t>
            </a:r>
            <a:r>
              <a:rPr lang="en-US" altLang="zh-TW" dirty="0"/>
              <a:t>ul li</a:t>
            </a:r>
            <a:r>
              <a:rPr lang="zh-TW" altLang="en-US" dirty="0"/>
              <a:t>就像是項目符號</a:t>
            </a:r>
            <a:endParaRPr lang="en-US" altLang="zh-TW" dirty="0"/>
          </a:p>
          <a:p>
            <a:r>
              <a:rPr lang="zh-TW" altLang="en-US" dirty="0"/>
              <a:t>你也可以自己定義你的標籤，例如剛剛的</a:t>
            </a:r>
            <a:r>
              <a:rPr lang="en-US" altLang="zh-TW" dirty="0"/>
              <a:t>&lt;nav&gt; </a:t>
            </a:r>
            <a:r>
              <a:rPr lang="zh-TW" altLang="en-US" dirty="0"/>
              <a:t>我不想叫他</a:t>
            </a:r>
            <a:r>
              <a:rPr lang="en-US" altLang="zh-TW" dirty="0"/>
              <a:t>nav </a:t>
            </a:r>
            <a:r>
              <a:rPr lang="zh-TW" altLang="en-US" dirty="0"/>
              <a:t>我想叫他 </a:t>
            </a:r>
            <a:r>
              <a:rPr lang="en-US" altLang="zh-TW" dirty="0"/>
              <a:t>&lt;food&gt; </a:t>
            </a:r>
            <a:r>
              <a:rPr lang="zh-TW" altLang="en-US" dirty="0"/>
              <a:t>我其實就可以寫</a:t>
            </a:r>
            <a:r>
              <a:rPr lang="en-US" altLang="zh-TW" dirty="0"/>
              <a:t>food</a:t>
            </a:r>
            <a:r>
              <a:rPr lang="zh-TW" altLang="en-US" dirty="0"/>
              <a:t> 他不是網頁最基本的架構，可以隨意更改，只是就是溝通問題。</a:t>
            </a:r>
            <a:endParaRPr lang="en-US" altLang="zh-TW" dirty="0"/>
          </a:p>
          <a:p>
            <a:r>
              <a:rPr lang="zh-TW" altLang="en-US" dirty="0"/>
              <a:t>你也可以更改標籤裡面的定義，例如剛剛的</a:t>
            </a:r>
            <a:r>
              <a:rPr lang="en-US" altLang="zh-TW" dirty="0"/>
              <a:t>h1</a:t>
            </a:r>
            <a:r>
              <a:rPr lang="zh-TW" altLang="en-US" dirty="0"/>
              <a:t>我不想要他的大小是</a:t>
            </a:r>
            <a:r>
              <a:rPr lang="en-US" altLang="zh-TW" dirty="0"/>
              <a:t>2em</a:t>
            </a:r>
            <a:r>
              <a:rPr lang="zh-TW" altLang="en-US" dirty="0"/>
              <a:t>，我也可以改。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90174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那我們來看一下典型的主體架構大概是長這樣，當然你想要左邊的</a:t>
            </a:r>
            <a:r>
              <a:rPr lang="en-US" altLang="zh-TW" dirty="0"/>
              <a:t>&lt;nav&gt;</a:t>
            </a:r>
            <a:r>
              <a:rPr lang="zh-TW" altLang="en-US" dirty="0"/>
              <a:t>換成</a:t>
            </a:r>
            <a:r>
              <a:rPr lang="en-US" altLang="zh-TW" dirty="0"/>
              <a:t>&lt;menu&gt;</a:t>
            </a:r>
            <a:r>
              <a:rPr lang="zh-TW" altLang="en-US" dirty="0"/>
              <a:t>也可以換成</a:t>
            </a:r>
            <a:r>
              <a:rPr lang="en-US" altLang="zh-TW" dirty="0"/>
              <a:t>&lt;hamburger&gt;</a:t>
            </a:r>
            <a:r>
              <a:rPr lang="zh-TW" altLang="en-US" dirty="0"/>
              <a:t>也可以，只是會被別人討厭，我們回去看一下</a:t>
            </a:r>
            <a:r>
              <a:rPr lang="en-US" altLang="zh-TW" dirty="0"/>
              <a:t>YT</a:t>
            </a:r>
            <a:r>
              <a:rPr lang="zh-TW" altLang="en-US" dirty="0"/>
              <a:t>他怎麼寫的</a:t>
            </a:r>
            <a:endParaRPr lang="en-US" altLang="zh-TW" dirty="0"/>
          </a:p>
          <a:p>
            <a:r>
              <a:rPr lang="zh-TW" altLang="en-US" dirty="0"/>
              <a:t>你看他的標籤也不是用這樣的架構，不過就是要寫的人看得懂的，講這麼多，就是想要表達，標籤是可以自訂的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37588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你看其實</a:t>
            </a:r>
            <a:r>
              <a:rPr lang="en-US" altLang="zh-TW" dirty="0" err="1"/>
              <a:t>youtube</a:t>
            </a:r>
            <a:r>
              <a:rPr lang="zh-TW" altLang="en-US" dirty="0"/>
              <a:t>裡面的標籤，也都不是我們這裡所列的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06889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24684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我們說 </a:t>
            </a:r>
            <a:r>
              <a:rPr lang="en-US" altLang="zh-TW" dirty="0"/>
              <a:t>style</a:t>
            </a:r>
            <a:r>
              <a:rPr lang="zh-TW" altLang="en-US" dirty="0"/>
              <a:t>裡面可以放</a:t>
            </a:r>
            <a:r>
              <a:rPr lang="en-US" altLang="zh-TW" dirty="0" err="1"/>
              <a:t>css</a:t>
            </a:r>
            <a:r>
              <a:rPr lang="zh-TW" altLang="en-US" dirty="0"/>
              <a:t>樣式嘛 阿我們說 </a:t>
            </a:r>
            <a:r>
              <a:rPr lang="en-US" altLang="zh-TW" dirty="0" err="1"/>
              <a:t>css</a:t>
            </a:r>
            <a:r>
              <a:rPr lang="zh-TW" altLang="en-US" dirty="0"/>
              <a:t>就是改變它的外觀，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2125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11811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8187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設計是讓別人看得舒服，能夠掌握資訊。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9909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平常會看什麼網頁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應該很常看影片吧，我們拿</a:t>
            </a:r>
            <a:r>
              <a:rPr lang="en-US" altLang="zh-TW" dirty="0"/>
              <a:t>YouTube</a:t>
            </a:r>
            <a:r>
              <a:rPr lang="zh-TW" altLang="en-US" dirty="0"/>
              <a:t>的網頁來看看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2661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我們把這個網頁存下來看看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464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觀察一下有什麼東西被我們存下來了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.html</a:t>
            </a:r>
            <a:r>
              <a:rPr lang="zh-TW" altLang="en-US" dirty="0"/>
              <a:t>的檔案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File</a:t>
            </a:r>
            <a:r>
              <a:rPr lang="zh-TW" altLang="en-US" dirty="0"/>
              <a:t>夾裡面有</a:t>
            </a:r>
            <a:r>
              <a:rPr lang="en-US" altLang="zh-TW" dirty="0"/>
              <a:t>.jpg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檔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2333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那我們試著點點看這個</a:t>
            </a:r>
            <a:r>
              <a:rPr lang="en-US" altLang="zh-TW" dirty="0"/>
              <a:t>.html</a:t>
            </a:r>
            <a:r>
              <a:rPr lang="zh-TW" altLang="en-US" dirty="0"/>
              <a:t>的檔案，可以注意一下他的網址列，這個</a:t>
            </a:r>
            <a:r>
              <a:rPr lang="en-US" altLang="zh-TW" dirty="0" err="1"/>
              <a:t>url</a:t>
            </a:r>
            <a:r>
              <a:rPr lang="zh-TW" altLang="en-US" dirty="0"/>
              <a:t>是不是跟我們剛剛線上開不太一樣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那我們點一個影片進去，你會發現他無法讀取，先知道有這回事就好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4948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還記得剛剛我們下載的時候有看到什麼檔案</a:t>
            </a:r>
            <a:r>
              <a:rPr lang="en-US" altLang="zh-TW" dirty="0"/>
              <a:t>? </a:t>
            </a:r>
            <a:r>
              <a:rPr lang="zh-TW" altLang="en-US" dirty="0"/>
              <a:t>在</a:t>
            </a:r>
            <a:r>
              <a:rPr lang="en-US" altLang="zh-TW" dirty="0"/>
              <a:t>file</a:t>
            </a:r>
            <a:r>
              <a:rPr lang="zh-TW" altLang="en-US" dirty="0"/>
              <a:t>夾裡面有什麼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有個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檔案、</a:t>
            </a:r>
            <a:r>
              <a:rPr lang="en-US" altLang="zh-TW" dirty="0"/>
              <a:t>images</a:t>
            </a:r>
          </a:p>
          <a:p>
            <a:r>
              <a:rPr lang="zh-TW" altLang="en-US" dirty="0"/>
              <a:t>然後我們再回來看一下網頁上，</a:t>
            </a:r>
            <a:endParaRPr lang="en-US" altLang="zh-TW" dirty="0"/>
          </a:p>
          <a:p>
            <a:r>
              <a:rPr lang="zh-TW" altLang="en-US" dirty="0"/>
              <a:t>網頁上有什麼</a:t>
            </a:r>
            <a:r>
              <a:rPr lang="en-US" altLang="zh-TW" dirty="0"/>
              <a:t>?</a:t>
            </a:r>
            <a:r>
              <a:rPr lang="zh-TW" altLang="en-US" dirty="0"/>
              <a:t>  圖片、文字  </a:t>
            </a:r>
            <a:endParaRPr lang="en-US" altLang="zh-TW" dirty="0"/>
          </a:p>
          <a:p>
            <a:r>
              <a:rPr lang="zh-TW" altLang="en-US" dirty="0"/>
              <a:t>那你有發現文字有什麼不一樣嗎</a:t>
            </a:r>
            <a:r>
              <a:rPr lang="en-US" altLang="zh-TW" dirty="0"/>
              <a:t>?(</a:t>
            </a:r>
            <a:r>
              <a:rPr lang="zh-TW" altLang="en-US" dirty="0"/>
              <a:t>大小、顏色之分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那圖片呢</a:t>
            </a:r>
            <a:r>
              <a:rPr lang="en-US" altLang="zh-TW" dirty="0"/>
              <a:t>?</a:t>
            </a:r>
            <a:r>
              <a:rPr lang="zh-TW" altLang="en-US" dirty="0"/>
              <a:t> 圖片有什麼不一樣 </a:t>
            </a:r>
            <a:r>
              <a:rPr lang="en-US" altLang="zh-TW" dirty="0"/>
              <a:t>(</a:t>
            </a:r>
            <a:r>
              <a:rPr lang="zh-TW" altLang="en-US" dirty="0"/>
              <a:t>有方的、圓的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再找找 左邊</a:t>
            </a:r>
            <a:r>
              <a:rPr lang="en-US" altLang="zh-TW" dirty="0"/>
              <a:t>icon</a:t>
            </a:r>
            <a:r>
              <a:rPr lang="zh-TW" altLang="en-US" dirty="0"/>
              <a:t> 點下去是不是也會有不一樣的顏色</a:t>
            </a:r>
            <a:endParaRPr lang="en-US" altLang="zh-TW" dirty="0"/>
          </a:p>
          <a:p>
            <a:r>
              <a:rPr lang="zh-TW" altLang="en-US" dirty="0"/>
              <a:t>那你可以幫我觀察一下整個網頁的擺放方式嗎</a:t>
            </a:r>
            <a:r>
              <a:rPr lang="en-US" altLang="zh-TW" dirty="0"/>
              <a:t>?</a:t>
            </a:r>
            <a:r>
              <a:rPr lang="zh-TW" altLang="en-US" dirty="0"/>
              <a:t> 描述的越清楚越好，例如我看到這個</a:t>
            </a:r>
            <a:r>
              <a:rPr lang="en-US" altLang="zh-TW" dirty="0"/>
              <a:t>logo</a:t>
            </a:r>
            <a:r>
              <a:rPr lang="zh-TW" altLang="en-US" dirty="0"/>
              <a:t>的左邊有一個三條線的漢堡，右邊有一個</a:t>
            </a:r>
            <a:r>
              <a:rPr lang="en-US" altLang="zh-TW" dirty="0"/>
              <a:t>search bar</a:t>
            </a:r>
            <a:r>
              <a:rPr lang="zh-TW" altLang="en-US" dirty="0"/>
              <a:t>， </a:t>
            </a:r>
            <a:r>
              <a:rPr lang="en-US" altLang="zh-TW" dirty="0"/>
              <a:t>search bar</a:t>
            </a:r>
            <a:r>
              <a:rPr lang="zh-TW" altLang="en-US" dirty="0"/>
              <a:t>右邊又有什麼</a:t>
            </a:r>
            <a:endParaRPr lang="en-US" altLang="zh-TW" dirty="0"/>
          </a:p>
          <a:p>
            <a:r>
              <a:rPr lang="zh-TW" altLang="en-US" dirty="0"/>
              <a:t>左邊有一個選單，選單的排列方式，右邊有一堆影片，影片的排列方式</a:t>
            </a:r>
            <a:endParaRPr lang="en-US" altLang="zh-TW" dirty="0"/>
          </a:p>
          <a:p>
            <a:r>
              <a:rPr lang="zh-TW" altLang="en-US" dirty="0"/>
              <a:t>我為甚麼要問這些呢</a:t>
            </a:r>
            <a:r>
              <a:rPr lang="en-US" altLang="zh-TW" dirty="0"/>
              <a:t>?</a:t>
            </a:r>
            <a:r>
              <a:rPr lang="zh-TW" altLang="en-US" dirty="0"/>
              <a:t> 因為這些都是網頁組成最基本的東西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097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其實網頁就像布置房間一樣，哪裡要擺什麼，邊邊要擺床，床的右邊要擺書櫃，書櫃要黑色的，書櫃上要放小夜燈</a:t>
            </a:r>
            <a:r>
              <a:rPr lang="en-US" altLang="zh-TW" dirty="0"/>
              <a:t>….</a:t>
            </a:r>
          </a:p>
          <a:p>
            <a:endParaRPr lang="en-US" altLang="zh-TW" dirty="0"/>
          </a:p>
          <a:p>
            <a:r>
              <a:rPr lang="zh-TW" altLang="en-US" dirty="0"/>
              <a:t>你剛剛看到的左邊是一個</a:t>
            </a:r>
            <a:r>
              <a:rPr lang="en-US" altLang="zh-TW" dirty="0"/>
              <a:t>menu</a:t>
            </a:r>
            <a:r>
              <a:rPr lang="zh-TW" altLang="en-US" dirty="0"/>
              <a:t>、右邊是放影片、然後影片是往右排列的、右上角有一個使用者的頭像，這些圖片、文字擺放位置 ，就是由</a:t>
            </a:r>
            <a:r>
              <a:rPr lang="en-US" altLang="zh-TW" dirty="0"/>
              <a:t>html</a:t>
            </a:r>
            <a:r>
              <a:rPr lang="zh-TW" altLang="en-US" dirty="0"/>
              <a:t>所控制的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這些 圖片的形狀不一樣、顏色不一樣、字的大小不一樣，這些東西都是由一個叫做</a:t>
            </a:r>
            <a:r>
              <a:rPr lang="en-US" altLang="zh-TW" dirty="0" err="1"/>
              <a:t>css</a:t>
            </a:r>
            <a:r>
              <a:rPr lang="zh-TW" altLang="en-US" dirty="0"/>
              <a:t>的語言來去控制的</a:t>
            </a:r>
            <a:endParaRPr lang="en-US" altLang="zh-TW" dirty="0"/>
          </a:p>
          <a:p>
            <a:r>
              <a:rPr lang="zh-TW" altLang="en-US" dirty="0"/>
              <a:t>那我們點擊影片可以進去到撥放影片，這就是</a:t>
            </a:r>
            <a:r>
              <a:rPr lang="en-US" altLang="zh-TW" dirty="0"/>
              <a:t>JS</a:t>
            </a:r>
            <a:r>
              <a:rPr lang="zh-TW" altLang="en-US" dirty="0"/>
              <a:t>所控制的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像你剛剛說的那三個語言，就是組成網頁最基本的三個語言，有了這三個，網頁才可以像你看得得這樣漂漂亮亮的、然後可以使用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3570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7346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3581400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  <a:lvl2pPr>
              <a:defRPr baseline="0">
                <a:latin typeface="Consolas" panose="020B0609020204030204" pitchFamily="49" charset="0"/>
              </a:defRPr>
            </a:lvl2pPr>
            <a:lvl3pPr>
              <a:defRPr baseline="0">
                <a:latin typeface="Consolas" panose="020B0609020204030204" pitchFamily="49" charset="0"/>
              </a:defRPr>
            </a:lvl3pPr>
            <a:lvl4pPr>
              <a:defRPr baseline="0">
                <a:latin typeface="Consolas" panose="020B0609020204030204" pitchFamily="49" charset="0"/>
              </a:defRPr>
            </a:lvl4pPr>
            <a:lvl5pPr>
              <a:defRPr baseline="0">
                <a:latin typeface="Consolas" panose="020B0609020204030204" pitchFamily="49" charset="0"/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87DE6118-2437-4B30-8E3C-4D2BE6020583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_headings.asp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schools.com/html/html_links.asp" TargetMode="External"/><Relationship Id="rId4" Type="http://schemas.openxmlformats.org/officeDocument/2006/relationships/hyperlink" Target="https://www.w3schools.com/html/html_styles.asp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5_semantic_elements.asp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ooish.com/javascript/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w3schools.com/css/css_colors_rgb.asp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EF65F3-B30A-4536-A5C6-6885F87C4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什麼是</a:t>
            </a:r>
            <a:r>
              <a:rPr lang="en-US" altLang="zh-TW" dirty="0"/>
              <a:t>HTML5?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EC0DD0-A90E-4593-9035-E1F09AB54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i="0" dirty="0"/>
              <a:t>html</a:t>
            </a:r>
            <a:r>
              <a:rPr lang="zh-TW" altLang="en-US" i="0" dirty="0"/>
              <a:t>的第五個版本</a:t>
            </a:r>
          </a:p>
        </p:txBody>
      </p:sp>
    </p:spTree>
    <p:extLst>
      <p:ext uri="{BB962C8B-B14F-4D97-AF65-F5344CB8AC3E}">
        <p14:creationId xmlns:p14="http://schemas.microsoft.com/office/powerpoint/2010/main" val="3598039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1ACA2E-7BD6-4FCC-A0EA-27F825E70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什麼是網頁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97BB940-144A-4BB6-8A59-D9E1F93714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0981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86762-885C-4B18-94FE-6E6C8933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C3F9B4-C2D5-41CE-AF99-81BC91E18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hlinkClick r:id="rId3"/>
            <a:extLst>
              <a:ext uri="{FF2B5EF4-FFF2-40B4-BE49-F238E27FC236}">
                <a16:creationId xmlns:a16="http://schemas.microsoft.com/office/drawing/2014/main" id="{5145BEE2-A774-485D-ACA0-6520C764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43" y="577049"/>
            <a:ext cx="11851097" cy="587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923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A2AE107D-9B67-4B18-9FEA-3FFEB2079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34" y="1927263"/>
            <a:ext cx="11533924" cy="46863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EEBDCF5-14C1-49D1-8325-B6BDBEB94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網頁裡面有什麼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FAAAC42-3662-4438-867A-6AAF61CCAC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1052"/>
          <a:stretch/>
        </p:blipFill>
        <p:spPr>
          <a:xfrm>
            <a:off x="8257376" y="347157"/>
            <a:ext cx="1046187" cy="128688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498501C-415B-4CF4-A532-F1AA4B08EE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081" b="2971"/>
          <a:stretch/>
        </p:blipFill>
        <p:spPr>
          <a:xfrm>
            <a:off x="9478148" y="347065"/>
            <a:ext cx="1046187" cy="1286885"/>
          </a:xfrm>
          <a:prstGeom prst="rect">
            <a:avLst/>
          </a:prstGeom>
        </p:spPr>
      </p:pic>
      <p:sp>
        <p:nvSpPr>
          <p:cNvPr id="10" name="箭號: 弧形下彎 9">
            <a:extLst>
              <a:ext uri="{FF2B5EF4-FFF2-40B4-BE49-F238E27FC236}">
                <a16:creationId xmlns:a16="http://schemas.microsoft.com/office/drawing/2014/main" id="{0777BB75-ABCF-4F27-B46F-6E4E2CA79CE8}"/>
              </a:ext>
            </a:extLst>
          </p:cNvPr>
          <p:cNvSpPr/>
          <p:nvPr/>
        </p:nvSpPr>
        <p:spPr>
          <a:xfrm rot="18975079" flipH="1">
            <a:off x="6771049" y="909318"/>
            <a:ext cx="1250119" cy="680126"/>
          </a:xfrm>
          <a:prstGeom prst="curved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9B53E57-775B-43C4-AE29-987BEE4626BD}"/>
              </a:ext>
            </a:extLst>
          </p:cNvPr>
          <p:cNvSpPr/>
          <p:nvPr/>
        </p:nvSpPr>
        <p:spPr>
          <a:xfrm>
            <a:off x="7060764" y="2658358"/>
            <a:ext cx="335344" cy="226244"/>
          </a:xfrm>
          <a:prstGeom prst="rect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B8BE758-2E41-4403-95D9-EAB3288E74AA}"/>
              </a:ext>
            </a:extLst>
          </p:cNvPr>
          <p:cNvSpPr/>
          <p:nvPr/>
        </p:nvSpPr>
        <p:spPr>
          <a:xfrm>
            <a:off x="770295" y="2686639"/>
            <a:ext cx="247800" cy="197963"/>
          </a:xfrm>
          <a:prstGeom prst="rect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103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95AC39-18B8-45E1-9AEE-429C23627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1389B2-1B05-4FF8-B6D7-2F87CFB8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51" y="-4124"/>
            <a:ext cx="12192000" cy="3664730"/>
          </a:xfrm>
          <a:prstGeom prst="rect">
            <a:avLst/>
          </a:prstGeom>
        </p:spPr>
      </p:pic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56C4993A-A1E9-4BD0-A4AD-FB0299033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87C981E-47EE-42DF-8F38-A4425B779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3660606"/>
            <a:ext cx="12192000" cy="3063992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29811070-4060-4DA0-80B1-2FB08519E1D0}"/>
              </a:ext>
            </a:extLst>
          </p:cNvPr>
          <p:cNvSpPr/>
          <p:nvPr/>
        </p:nvSpPr>
        <p:spPr>
          <a:xfrm>
            <a:off x="593889" y="-4124"/>
            <a:ext cx="3695307" cy="40005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FD06067-E148-463E-8F60-769BC1F3EF94}"/>
              </a:ext>
            </a:extLst>
          </p:cNvPr>
          <p:cNvSpPr/>
          <p:nvPr/>
        </p:nvSpPr>
        <p:spPr>
          <a:xfrm>
            <a:off x="443060" y="3605518"/>
            <a:ext cx="3695307" cy="40005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65ED55C-04DA-4E72-BF53-6EEEAEE3213E}"/>
              </a:ext>
            </a:extLst>
          </p:cNvPr>
          <p:cNvSpPr/>
          <p:nvPr/>
        </p:nvSpPr>
        <p:spPr>
          <a:xfrm>
            <a:off x="3412503" y="4992576"/>
            <a:ext cx="2564091" cy="173202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7673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86762-885C-4B18-94FE-6E6C8933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頁面上有什麼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C3F9B4-C2D5-41CE-AF99-81BC91E18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50272AE-4087-4E59-A5C2-A043C7B32C20}"/>
              </a:ext>
            </a:extLst>
          </p:cNvPr>
          <p:cNvSpPr txBox="1"/>
          <p:nvPr/>
        </p:nvSpPr>
        <p:spPr>
          <a:xfrm>
            <a:off x="6679978" y="481647"/>
            <a:ext cx="2998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內容有什麼不同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擺放方式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4F02546-7A1F-4187-BE03-5165B9E71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330373"/>
            <a:ext cx="9811265" cy="5263335"/>
          </a:xfrm>
          <a:prstGeom prst="rect">
            <a:avLst/>
          </a:prstGeom>
        </p:spPr>
      </p:pic>
      <p:grpSp>
        <p:nvGrpSpPr>
          <p:cNvPr id="14" name="群組 13">
            <a:extLst>
              <a:ext uri="{FF2B5EF4-FFF2-40B4-BE49-F238E27FC236}">
                <a16:creationId xmlns:a16="http://schemas.microsoft.com/office/drawing/2014/main" id="{FAC5EA80-92FA-482C-9A21-BEC0C62ED5B7}"/>
              </a:ext>
            </a:extLst>
          </p:cNvPr>
          <p:cNvGrpSpPr/>
          <p:nvPr/>
        </p:nvGrpSpPr>
        <p:grpSpPr>
          <a:xfrm>
            <a:off x="1371600" y="1275821"/>
            <a:ext cx="8595360" cy="2732299"/>
            <a:chOff x="1371600" y="1275821"/>
            <a:chExt cx="8595360" cy="2732299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64939E94-646F-4D4D-A869-F7007DF7E5F3}"/>
                </a:ext>
              </a:extLst>
            </p:cNvPr>
            <p:cNvSpPr/>
            <p:nvPr/>
          </p:nvSpPr>
          <p:spPr>
            <a:xfrm>
              <a:off x="1371600" y="1275821"/>
              <a:ext cx="1581665" cy="318952"/>
            </a:xfrm>
            <a:prstGeom prst="round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圓角 8">
              <a:extLst>
                <a:ext uri="{FF2B5EF4-FFF2-40B4-BE49-F238E27FC236}">
                  <a16:creationId xmlns:a16="http://schemas.microsoft.com/office/drawing/2014/main" id="{DC722D7B-0CEF-4D33-AFEB-94A5CF6F4C7C}"/>
                </a:ext>
              </a:extLst>
            </p:cNvPr>
            <p:cNvSpPr/>
            <p:nvPr/>
          </p:nvSpPr>
          <p:spPr>
            <a:xfrm>
              <a:off x="2953265" y="2246954"/>
              <a:ext cx="2070148" cy="1180287"/>
            </a:xfrm>
            <a:prstGeom prst="roundRect">
              <a:avLst>
                <a:gd name="adj" fmla="val 6983"/>
              </a:avLst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84517FB2-B4E4-4CB8-B2D4-9B45B557431E}"/>
                </a:ext>
              </a:extLst>
            </p:cNvPr>
            <p:cNvSpPr/>
            <p:nvPr/>
          </p:nvSpPr>
          <p:spPr>
            <a:xfrm>
              <a:off x="2953265" y="3427241"/>
              <a:ext cx="2070148" cy="504718"/>
            </a:xfrm>
            <a:prstGeom prst="round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箭號: 向右 10">
              <a:extLst>
                <a:ext uri="{FF2B5EF4-FFF2-40B4-BE49-F238E27FC236}">
                  <a16:creationId xmlns:a16="http://schemas.microsoft.com/office/drawing/2014/main" id="{629E8F77-DF43-47B2-8311-824617815742}"/>
                </a:ext>
              </a:extLst>
            </p:cNvPr>
            <p:cNvSpPr/>
            <p:nvPr/>
          </p:nvSpPr>
          <p:spPr>
            <a:xfrm>
              <a:off x="1615440" y="2024640"/>
              <a:ext cx="8351520" cy="16923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箭號: 向下 12">
              <a:extLst>
                <a:ext uri="{FF2B5EF4-FFF2-40B4-BE49-F238E27FC236}">
                  <a16:creationId xmlns:a16="http://schemas.microsoft.com/office/drawing/2014/main" id="{951B518C-B279-4964-9982-380ACB7B0B1D}"/>
                </a:ext>
              </a:extLst>
            </p:cNvPr>
            <p:cNvSpPr/>
            <p:nvPr/>
          </p:nvSpPr>
          <p:spPr>
            <a:xfrm>
              <a:off x="2308860" y="2460053"/>
              <a:ext cx="297180" cy="1548067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861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4AEDBF-7340-44BF-B592-64093DA4D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82" y="1756890"/>
            <a:ext cx="10555548" cy="886028"/>
          </a:xfrm>
        </p:spPr>
        <p:txBody>
          <a:bodyPr/>
          <a:lstStyle/>
          <a:p>
            <a:r>
              <a:rPr lang="en-US" altLang="zh-TW" sz="5400" dirty="0"/>
              <a:t>HTML</a:t>
            </a:r>
            <a:r>
              <a:rPr lang="zh-TW" altLang="en-US" sz="5400" dirty="0"/>
              <a:t> </a:t>
            </a:r>
            <a:r>
              <a:rPr lang="en-US" altLang="zh-TW" sz="5400" dirty="0"/>
              <a:t>&amp;</a:t>
            </a:r>
            <a:r>
              <a:rPr lang="zh-TW" altLang="en-US" sz="5400" dirty="0"/>
              <a:t> </a:t>
            </a:r>
            <a:r>
              <a:rPr lang="en-US" altLang="zh-TW" sz="5400" dirty="0"/>
              <a:t>CSS</a:t>
            </a:r>
            <a:r>
              <a:rPr lang="zh-TW" altLang="en-US" sz="5400" dirty="0"/>
              <a:t> </a:t>
            </a:r>
            <a:r>
              <a:rPr lang="en-US" altLang="zh-TW" sz="5400" dirty="0"/>
              <a:t>&amp;</a:t>
            </a:r>
            <a:r>
              <a:rPr lang="zh-TW" altLang="en-US" sz="5400" dirty="0"/>
              <a:t> </a:t>
            </a:r>
            <a:r>
              <a:rPr lang="en-US" altLang="zh-TW" sz="5400" dirty="0" err="1"/>
              <a:t>Javascript</a:t>
            </a:r>
            <a:endParaRPr lang="zh-TW" altLang="en-US" sz="54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F2FCE1D-8B5A-44AF-A681-F82629163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8" y="1158997"/>
            <a:ext cx="6831673" cy="562455"/>
          </a:xfrm>
        </p:spPr>
        <p:txBody>
          <a:bodyPr/>
          <a:lstStyle/>
          <a:p>
            <a:r>
              <a:rPr lang="zh-TW" altLang="en-US" dirty="0"/>
              <a:t>網頁鐵三角</a:t>
            </a:r>
          </a:p>
        </p:txBody>
      </p:sp>
      <p:pic>
        <p:nvPicPr>
          <p:cNvPr id="1026" name="Picture 2" descr="網頁新手入門：初探網頁架構和前後端語言. 程式麻瓜的程式知識課（二） | by Cheng-Wei Hu | 胡程維| AppWorks School  | Medium">
            <a:extLst>
              <a:ext uri="{FF2B5EF4-FFF2-40B4-BE49-F238E27FC236}">
                <a16:creationId xmlns:a16="http://schemas.microsoft.com/office/drawing/2014/main" id="{41324DC4-5327-4BE9-B17D-0005DFD3D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2243" y="2678356"/>
            <a:ext cx="4338221" cy="254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副標題 2">
            <a:extLst>
              <a:ext uri="{FF2B5EF4-FFF2-40B4-BE49-F238E27FC236}">
                <a16:creationId xmlns:a16="http://schemas.microsoft.com/office/drawing/2014/main" id="{8F7D3E05-9DEB-4795-8CA0-B22D3A800BB0}"/>
              </a:ext>
            </a:extLst>
          </p:cNvPr>
          <p:cNvSpPr txBox="1">
            <a:spLocks/>
          </p:cNvSpPr>
          <p:nvPr/>
        </p:nvSpPr>
        <p:spPr>
          <a:xfrm>
            <a:off x="3792243" y="5136548"/>
            <a:ext cx="1490455" cy="103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網頁內容</a:t>
            </a:r>
            <a:endParaRPr lang="en-US" altLang="zh-TW" b="1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位置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DA4FAAEB-5A87-4FBE-B730-3C2A91A194BF}"/>
              </a:ext>
            </a:extLst>
          </p:cNvPr>
          <p:cNvSpPr txBox="1">
            <a:spLocks/>
          </p:cNvSpPr>
          <p:nvPr/>
        </p:nvSpPr>
        <p:spPr>
          <a:xfrm>
            <a:off x="5216125" y="5136548"/>
            <a:ext cx="1490455" cy="103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樣式</a:t>
            </a:r>
            <a:r>
              <a:rPr lang="en-US" altLang="zh-TW" b="1" dirty="0">
                <a:solidFill>
                  <a:schemeClr val="accent5">
                    <a:lumMod val="75000"/>
                  </a:schemeClr>
                </a:solidFill>
              </a:rPr>
              <a:t>;</a:t>
            </a:r>
          </a:p>
          <a:p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外觀</a:t>
            </a: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ED3562E-C7AE-4B4F-B5D6-2D493C81DDCC}"/>
              </a:ext>
            </a:extLst>
          </p:cNvPr>
          <p:cNvSpPr txBox="1">
            <a:spLocks/>
          </p:cNvSpPr>
          <p:nvPr/>
        </p:nvSpPr>
        <p:spPr>
          <a:xfrm>
            <a:off x="6706580" y="5136548"/>
            <a:ext cx="1490455" cy="562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動作</a:t>
            </a:r>
            <a:r>
              <a:rPr lang="en-US" altLang="zh-TW" b="1" dirty="0">
                <a:solidFill>
                  <a:schemeClr val="accent4">
                    <a:lumMod val="75000"/>
                  </a:schemeClr>
                </a:solidFill>
              </a:rPr>
              <a:t>(</a:t>
            </a:r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動態</a:t>
            </a:r>
            <a:r>
              <a:rPr lang="en-US" altLang="zh-TW" b="1" dirty="0">
                <a:solidFill>
                  <a:schemeClr val="accent4">
                    <a:lumMod val="75000"/>
                  </a:schemeClr>
                </a:solidFill>
              </a:rPr>
              <a:t>)</a:t>
            </a:r>
            <a:endParaRPr lang="zh-TW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058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ee People Vectors, 258,000+ Images in AI, EPS format">
            <a:extLst>
              <a:ext uri="{FF2B5EF4-FFF2-40B4-BE49-F238E27FC236}">
                <a16:creationId xmlns:a16="http://schemas.microsoft.com/office/drawing/2014/main" id="{EDD4921B-2808-4CA5-8CBC-FC593FE412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221" b="85132" l="79712" r="97604">
                        <a14:foregroundMark x1="79872" y1="25420" x2="80142" y2="33512"/>
                        <a14:foregroundMark x1="82710" y1="36051" x2="86581" y2="37650"/>
                        <a14:foregroundMark x1="86581" y1="37650" x2="85304" y2="66906"/>
                        <a14:foregroundMark x1="87854" y1="39227" x2="88978" y2="33094"/>
                        <a14:foregroundMark x1="87220" y1="42686" x2="87749" y2="39797"/>
                        <a14:foregroundMark x1="88774" y1="37274" x2="88498" y2="42926"/>
                        <a14:foregroundMark x1="88978" y1="33094" x2="88851" y2="35700"/>
                        <a14:foregroundMark x1="88498" y1="42926" x2="90415" y2="52758"/>
                        <a14:foregroundMark x1="90415" y1="52758" x2="90895" y2="65707"/>
                        <a14:foregroundMark x1="86901" y1="29017" x2="88658" y2="29257"/>
                        <a14:foregroundMark x1="91534" y1="37890" x2="94569" y2="46283"/>
                        <a14:foregroundMark x1="94569" y1="46283" x2="92013" y2="56355"/>
                        <a14:foregroundMark x1="87540" y1="48441" x2="84505" y2="85132"/>
                        <a14:foregroundMark x1="89936" y1="53477" x2="90575" y2="82254"/>
                        <a14:foregroundMark x1="90575" y1="82254" x2="90895" y2="82734"/>
                        <a14:backgroundMark x1="81150" y1="35731" x2="81949" y2="33094"/>
                        <a14:backgroundMark x1="80671" y1="34053" x2="82268" y2="35012"/>
                        <a14:backgroundMark x1="80511" y1="33333" x2="80831" y2="34772"/>
                        <a14:backgroundMark x1="81949" y1="35971" x2="82907" y2="35492"/>
                        <a14:backgroundMark x1="81310" y1="35731" x2="82268" y2="35731"/>
                        <a14:backgroundMark x1="88978" y1="35252" x2="89617" y2="342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482" t="16975" b="8375"/>
          <a:stretch/>
        </p:blipFill>
        <p:spPr bwMode="auto">
          <a:xfrm>
            <a:off x="4916516" y="1735278"/>
            <a:ext cx="2141753" cy="4729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群組 24">
            <a:extLst>
              <a:ext uri="{FF2B5EF4-FFF2-40B4-BE49-F238E27FC236}">
                <a16:creationId xmlns:a16="http://schemas.microsoft.com/office/drawing/2014/main" id="{6CF492D7-0B72-4140-A22C-66B1806ECB9B}"/>
              </a:ext>
            </a:extLst>
          </p:cNvPr>
          <p:cNvGrpSpPr/>
          <p:nvPr/>
        </p:nvGrpSpPr>
        <p:grpSpPr>
          <a:xfrm>
            <a:off x="1811620" y="2674690"/>
            <a:ext cx="1286256" cy="3160776"/>
            <a:chOff x="5388864" y="2706624"/>
            <a:chExt cx="1286256" cy="3160776"/>
          </a:xfrm>
        </p:grpSpPr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670E5089-99AB-4D94-A1A1-D3A76AC77EE3}"/>
                </a:ext>
              </a:extLst>
            </p:cNvPr>
            <p:cNvSpPr/>
            <p:nvPr/>
          </p:nvSpPr>
          <p:spPr>
            <a:xfrm>
              <a:off x="5933209" y="2795155"/>
              <a:ext cx="436418" cy="4364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2" name="直線接點 11">
              <a:extLst>
                <a:ext uri="{FF2B5EF4-FFF2-40B4-BE49-F238E27FC236}">
                  <a16:creationId xmlns:a16="http://schemas.microsoft.com/office/drawing/2014/main" id="{F2E951DA-2939-42FA-ACAC-3FFD7C676CF2}"/>
                </a:ext>
              </a:extLst>
            </p:cNvPr>
            <p:cNvCxnSpPr/>
            <p:nvPr/>
          </p:nvCxnSpPr>
          <p:spPr>
            <a:xfrm>
              <a:off x="6163056" y="3231573"/>
              <a:ext cx="0" cy="113385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線接點 13">
              <a:extLst>
                <a:ext uri="{FF2B5EF4-FFF2-40B4-BE49-F238E27FC236}">
                  <a16:creationId xmlns:a16="http://schemas.microsoft.com/office/drawing/2014/main" id="{227D5894-38D3-4A93-B3B8-881724404939}"/>
                </a:ext>
              </a:extLst>
            </p:cNvPr>
            <p:cNvCxnSpPr/>
            <p:nvPr/>
          </p:nvCxnSpPr>
          <p:spPr>
            <a:xfrm flipV="1">
              <a:off x="5839968" y="4365429"/>
              <a:ext cx="323088" cy="15019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3E5A0615-DC1C-4B85-A6A2-852FD1593E17}"/>
                </a:ext>
              </a:extLst>
            </p:cNvPr>
            <p:cNvCxnSpPr/>
            <p:nvPr/>
          </p:nvCxnSpPr>
          <p:spPr>
            <a:xfrm flipH="1" flipV="1">
              <a:off x="6136048" y="4365429"/>
              <a:ext cx="292609" cy="15019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線接點 17">
              <a:extLst>
                <a:ext uri="{FF2B5EF4-FFF2-40B4-BE49-F238E27FC236}">
                  <a16:creationId xmlns:a16="http://schemas.microsoft.com/office/drawing/2014/main" id="{7D1DF050-3D81-409D-AD50-891F94F84228}"/>
                </a:ext>
              </a:extLst>
            </p:cNvPr>
            <p:cNvCxnSpPr/>
            <p:nvPr/>
          </p:nvCxnSpPr>
          <p:spPr>
            <a:xfrm flipH="1" flipV="1">
              <a:off x="5388864" y="3304310"/>
              <a:ext cx="725424" cy="1246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線接點 19">
              <a:extLst>
                <a:ext uri="{FF2B5EF4-FFF2-40B4-BE49-F238E27FC236}">
                  <a16:creationId xmlns:a16="http://schemas.microsoft.com/office/drawing/2014/main" id="{037D216E-C862-432B-A507-D31830AD755C}"/>
                </a:ext>
              </a:extLst>
            </p:cNvPr>
            <p:cNvCxnSpPr/>
            <p:nvPr/>
          </p:nvCxnSpPr>
          <p:spPr>
            <a:xfrm flipV="1">
              <a:off x="5388864" y="2706624"/>
              <a:ext cx="67056" cy="59768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56EFD67C-7A46-469D-B20F-E610EBB56DAD}"/>
                </a:ext>
              </a:extLst>
            </p:cNvPr>
            <p:cNvCxnSpPr/>
            <p:nvPr/>
          </p:nvCxnSpPr>
          <p:spPr>
            <a:xfrm>
              <a:off x="6211824" y="3429000"/>
              <a:ext cx="463296" cy="3870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線接點 23">
              <a:extLst>
                <a:ext uri="{FF2B5EF4-FFF2-40B4-BE49-F238E27FC236}">
                  <a16:creationId xmlns:a16="http://schemas.microsoft.com/office/drawing/2014/main" id="{A2D322A7-C127-4C7E-B209-2D2E8826F22D}"/>
                </a:ext>
              </a:extLst>
            </p:cNvPr>
            <p:cNvCxnSpPr/>
            <p:nvPr/>
          </p:nvCxnSpPr>
          <p:spPr>
            <a:xfrm flipV="1">
              <a:off x="6238702" y="3816096"/>
              <a:ext cx="436417" cy="67056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30" name="Picture 6" descr="People Walking Stock Illustrations – 68,492 People Walking Stock  Illustrations, Vectors &amp; Clipart - Dreamstime">
            <a:extLst>
              <a:ext uri="{FF2B5EF4-FFF2-40B4-BE49-F238E27FC236}">
                <a16:creationId xmlns:a16="http://schemas.microsoft.com/office/drawing/2014/main" id="{CAC3B0B9-EB7F-423F-B2DF-36E72E6799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38875" r="51125">
                        <a14:foregroundMark x1="39375" y1="77000" x2="40329" y2="79862"/>
                        <a14:foregroundMark x1="44750" y1="81250" x2="47125" y2="83500"/>
                        <a14:foregroundMark x1="38875" y1="37500" x2="39375" y2="41750"/>
                        <a14:foregroundMark x1="43750" y1="25500" x2="44375" y2="38500"/>
                        <a14:foregroundMark x1="44375" y1="38500" x2="46000" y2="46500"/>
                        <a14:foregroundMark x1="42625" y1="58750" x2="41625" y2="69750"/>
                        <a14:backgroundMark x1="42000" y1="80500" x2="40500" y2="80000"/>
                        <a14:backgroundMark x1="40500" y1="80000" x2="41000" y2="81500"/>
                        <a14:backgroundMark x1="40750" y1="80000" x2="40375" y2="79750"/>
                        <a14:backgroundMark x1="40125" y1="80750" x2="41375" y2="7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067" r="47271"/>
          <a:stretch/>
        </p:blipFill>
        <p:spPr bwMode="auto">
          <a:xfrm>
            <a:off x="8939946" y="1874116"/>
            <a:ext cx="1513454" cy="516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字方塊 25">
            <a:extLst>
              <a:ext uri="{FF2B5EF4-FFF2-40B4-BE49-F238E27FC236}">
                <a16:creationId xmlns:a16="http://schemas.microsoft.com/office/drawing/2014/main" id="{E7D520F6-0EF4-4C79-8970-E6B8FBE73714}"/>
              </a:ext>
            </a:extLst>
          </p:cNvPr>
          <p:cNvSpPr txBox="1"/>
          <p:nvPr/>
        </p:nvSpPr>
        <p:spPr>
          <a:xfrm>
            <a:off x="1822850" y="1261736"/>
            <a:ext cx="1471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Html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A752FB8-F8D8-4C60-BC64-5BA08833CC87}"/>
              </a:ext>
            </a:extLst>
          </p:cNvPr>
          <p:cNvSpPr txBox="1"/>
          <p:nvPr/>
        </p:nvSpPr>
        <p:spPr>
          <a:xfrm>
            <a:off x="5176434" y="1261736"/>
            <a:ext cx="1471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CSS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97D26A3-9E1F-440C-98D5-E0554483A01D}"/>
              </a:ext>
            </a:extLst>
          </p:cNvPr>
          <p:cNvSpPr txBox="1"/>
          <p:nvPr/>
        </p:nvSpPr>
        <p:spPr>
          <a:xfrm>
            <a:off x="8680028" y="1166230"/>
            <a:ext cx="2251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JavaScript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7" name="星形: 五角 26">
            <a:extLst>
              <a:ext uri="{FF2B5EF4-FFF2-40B4-BE49-F238E27FC236}">
                <a16:creationId xmlns:a16="http://schemas.microsoft.com/office/drawing/2014/main" id="{34E1D68D-ADFE-4AB8-A7D4-B1BAAED86E93}"/>
              </a:ext>
            </a:extLst>
          </p:cNvPr>
          <p:cNvSpPr/>
          <p:nvPr/>
        </p:nvSpPr>
        <p:spPr>
          <a:xfrm>
            <a:off x="2051971" y="723691"/>
            <a:ext cx="580207" cy="597686"/>
          </a:xfrm>
          <a:prstGeom prst="star5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63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0" grpId="0"/>
      <p:bldP spid="31" grpId="0"/>
      <p:bldP spid="2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122B3E-FA32-4A3E-9F1A-C9E677F47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檢查 </a:t>
            </a:r>
            <a:r>
              <a:rPr lang="en-US" altLang="zh-TW" dirty="0"/>
              <a:t>(F12)-&gt;</a:t>
            </a:r>
            <a:r>
              <a:rPr lang="zh-TW" altLang="en-US" dirty="0"/>
              <a:t> 看看網頁的架構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933732-46EB-41F2-8E71-3071D502C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A3E57B-170B-46F9-B612-99CF65145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81" y="1428750"/>
            <a:ext cx="10616682" cy="510927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042A04E-6027-40C2-A574-CF3A5B5A5A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037" y="4247523"/>
            <a:ext cx="3642068" cy="2610477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43A5520-50FC-4D59-BB39-B08D013E335E}"/>
              </a:ext>
            </a:extLst>
          </p:cNvPr>
          <p:cNvSpPr txBox="1"/>
          <p:nvPr/>
        </p:nvSpPr>
        <p:spPr>
          <a:xfrm>
            <a:off x="7860871" y="3601192"/>
            <a:ext cx="392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一個一個盒子組成</a:t>
            </a:r>
          </a:p>
        </p:txBody>
      </p:sp>
    </p:spTree>
    <p:extLst>
      <p:ext uri="{BB962C8B-B14F-4D97-AF65-F5344CB8AC3E}">
        <p14:creationId xmlns:p14="http://schemas.microsoft.com/office/powerpoint/2010/main" val="58539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1331FA9-8B48-4840-AB23-365E54262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Review:</a:t>
            </a:r>
            <a:r>
              <a:rPr lang="zh-TW" altLang="en-US" dirty="0"/>
              <a:t>網頁裡面有什麼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C85BDBE-0D09-4502-9220-92B1BE216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網頁有哪些主要的主成內容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網頁最重要的三個語言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分別控制什麼</a:t>
            </a:r>
            <a:r>
              <a:rPr lang="en-US" altLang="zh-TW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116621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27FB96-A39C-48AA-94C1-0655DC1D6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什麼是</a:t>
            </a:r>
            <a:r>
              <a:rPr lang="en-US" altLang="zh-TW" dirty="0"/>
              <a:t>HTML?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1F58A8-CBE6-46B0-B492-1A1A5474EE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027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6EBFE1-4A87-409F-ADA2-36C83AED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長相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B3D06FA-08B2-4B27-B55C-210B374A8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69002"/>
            <a:ext cx="9601200" cy="4678532"/>
          </a:xfrm>
        </p:spPr>
        <p:txBody>
          <a:bodyPr>
            <a:normAutofit fontScale="62500" lnSpcReduction="20000"/>
          </a:bodyPr>
          <a:lstStyle/>
          <a:p>
            <a:r>
              <a:rPr lang="zh-TW" altLang="en-US" dirty="0"/>
              <a:t>巢狀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&lt;section&gt;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&lt;header&gt;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&lt;a href="#" &gt;&lt;</a:t>
            </a:r>
            <a:r>
              <a:rPr lang="en-US" altLang="zh-TW" sz="2500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src="images/logo.png" class="logo"&gt;&lt;/a&gt;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&lt;ul&gt;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    &lt;li&gt;&lt;a href="#"&gt;Home&lt;/a&gt;&lt;/li&gt;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    &lt;li&gt;&lt;a href="#"&gt;Menu&lt;/a&gt;&lt;/li&gt;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    &lt;li&gt;&lt;a href="#"&gt;What's New&lt;/a&gt;&lt;/li&gt;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    &lt;li&gt;&lt;a href="#"&gt;Contact&lt;/a&gt;&lt;/li&gt;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    &lt;/ul&gt;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    &lt;/header&gt;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&lt;/section&gt;</a:t>
            </a:r>
          </a:p>
          <a:p>
            <a:pPr marL="0" indent="0">
              <a:buNone/>
            </a:pPr>
            <a:r>
              <a:rPr lang="en-US" altLang="zh-TW" sz="25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&lt;/body&gt;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537072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178D54-03DC-417D-B1DB-51CD44E72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2856"/>
          </a:xfrm>
        </p:spPr>
        <p:txBody>
          <a:bodyPr>
            <a:normAutofit/>
          </a:bodyPr>
          <a:lstStyle/>
          <a:p>
            <a:r>
              <a:rPr lang="en-US" altLang="zh-TW" dirty="0"/>
              <a:t>HTML(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H</a:t>
            </a:r>
            <a:r>
              <a:rPr lang="en-US" altLang="zh-TW" sz="4400" b="0" i="0" dirty="0">
                <a:solidFill>
                  <a:srgbClr val="333333"/>
                </a:solidFill>
                <a:effectLst/>
              </a:rPr>
              <a:t>yper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t</a:t>
            </a:r>
            <a:r>
              <a:rPr lang="en-US" altLang="zh-TW" sz="4400" b="0" i="0" dirty="0">
                <a:solidFill>
                  <a:srgbClr val="333333"/>
                </a:solidFill>
                <a:effectLst/>
              </a:rPr>
              <a:t>ext 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M</a:t>
            </a:r>
            <a:r>
              <a:rPr lang="en-US" altLang="zh-TW" sz="4400" b="0" i="0" dirty="0">
                <a:solidFill>
                  <a:schemeClr val="accent5">
                    <a:lumMod val="75000"/>
                  </a:schemeClr>
                </a:solidFill>
                <a:effectLst/>
              </a:rPr>
              <a:t>arkup 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L</a:t>
            </a:r>
            <a:r>
              <a:rPr lang="en-US" altLang="zh-TW" sz="4400" b="0" i="0" dirty="0">
                <a:solidFill>
                  <a:schemeClr val="accent5">
                    <a:lumMod val="75000"/>
                  </a:schemeClr>
                </a:solidFill>
                <a:effectLst/>
              </a:rPr>
              <a:t>anguage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CB2FBF-F195-4161-84CD-9CF271D9D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299"/>
            <a:ext cx="10389476" cy="492015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不是程式語言 而是</a:t>
            </a:r>
            <a:r>
              <a:rPr lang="zh-TW" altLang="en-US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Helvetica Neue"/>
              </a:rPr>
              <a:t>標記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語言</a:t>
            </a:r>
            <a:endParaRPr lang="en-US" altLang="zh-TW" sz="2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透過這些標記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(</a:t>
            </a:r>
            <a:r>
              <a:rPr lang="en-US" altLang="zh-TW" sz="2800" i="0" dirty="0">
                <a:solidFill>
                  <a:srgbClr val="333333"/>
                </a:solidFill>
                <a:latin typeface="Helvetica Neue"/>
              </a:rPr>
              <a:t>tag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)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來說明</a:t>
            </a:r>
            <a:r>
              <a:rPr lang="zh-TW" altLang="en-US" sz="2800" b="1" i="0" dirty="0">
                <a:solidFill>
                  <a:srgbClr val="333333"/>
                </a:solidFill>
                <a:latin typeface="Helvetica Neue"/>
              </a:rPr>
              <a:t>文章內容、標題、連結、圖片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等等</a:t>
            </a:r>
            <a:endParaRPr lang="en-US" altLang="zh-TW" sz="2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>
              <a:lnSpc>
                <a:spcPct val="150000"/>
              </a:lnSpc>
            </a:pPr>
            <a:r>
              <a:rPr lang="en-US" altLang="zh-TW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zh-TW" altLang="en-US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標記</a:t>
            </a:r>
            <a:r>
              <a:rPr lang="en-US" altLang="zh-TW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&gt;...&lt;/</a:t>
            </a:r>
            <a:r>
              <a:rPr lang="zh-TW" altLang="en-US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標記</a:t>
            </a:r>
            <a:r>
              <a:rPr lang="en-US" altLang="zh-TW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sz="2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告訴瀏覽器說 我這個網頁，左上角是放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logo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，這個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logo</a:t>
            </a:r>
            <a:r>
              <a:rPr lang="zh-TW" altLang="en-US" sz="2800" dirty="0">
                <a:solidFill>
                  <a:srgbClr val="333333"/>
                </a:solidFill>
                <a:latin typeface="Helvetica Neue"/>
              </a:rPr>
              <a:t>要連結到首頁，右邊放的是</a:t>
            </a:r>
            <a:r>
              <a:rPr lang="en-US" altLang="zh-TW" sz="2800" dirty="0">
                <a:solidFill>
                  <a:srgbClr val="333333"/>
                </a:solidFill>
                <a:latin typeface="Helvetica Neue"/>
              </a:rPr>
              <a:t>search bar…</a:t>
            </a:r>
            <a:endParaRPr lang="en-US" altLang="zh-TW" sz="2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50000"/>
              </a:lnSpc>
            </a:pPr>
            <a:r>
              <a:rPr lang="zh-TW" altLang="en-US" sz="2800" dirty="0">
                <a:solidFill>
                  <a:srgbClr val="333333"/>
                </a:solidFill>
                <a:latin typeface="Helvetica Neue"/>
              </a:rPr>
              <a:t>所有的瀏覽器都可以讀取</a:t>
            </a:r>
            <a:r>
              <a:rPr lang="en-US" altLang="zh-TW" sz="2800" dirty="0">
                <a:solidFill>
                  <a:srgbClr val="333333"/>
                </a:solidFill>
                <a:latin typeface="Helvetica Neue"/>
              </a:rPr>
              <a:t>HTML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室內設計師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 建築圖  音樂人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 樂譜</a:t>
            </a:r>
            <a:endParaRPr lang="en-US" altLang="zh-TW" sz="28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564541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67C6B3-B406-4931-8A88-BD5AABAE8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開始寫網頁</a:t>
            </a:r>
            <a:r>
              <a:rPr lang="en-US" altLang="zh-TW" dirty="0"/>
              <a:t>-</a:t>
            </a:r>
            <a:r>
              <a:rPr lang="zh-TW" altLang="en-US" dirty="0"/>
              <a:t>準備工具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919075D-B5E5-4929-B246-F64B94DBC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2439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979EF4-1278-488A-A8D7-4825B83F8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Vscode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6EBD65-9292-4EE2-B6D2-FDAE03DF41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06000" cy="3581400"/>
          </a:xfrm>
        </p:spPr>
        <p:txBody>
          <a:bodyPr/>
          <a:lstStyle/>
          <a:p>
            <a:r>
              <a:rPr lang="zh-TW" altLang="en-US" dirty="0"/>
              <a:t>其實寫只要一個記事本就夠了，但基於看得清楚而言，而是下載一下編輯器吧</a:t>
            </a:r>
            <a:endParaRPr lang="en-US" altLang="zh-TW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dirty="0">
                <a:hlinkClick r:id="rId2"/>
              </a:rPr>
              <a:t>https://code.visualstudio.com/</a:t>
            </a:r>
            <a:endParaRPr lang="en-US" altLang="zh-TW" dirty="0"/>
          </a:p>
          <a:p>
            <a:r>
              <a:rPr lang="en-US" altLang="zh-TW" dirty="0"/>
              <a:t>Pugin: live-server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30236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32F7ED-EEC7-40FF-B622-A02121F5F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建立一個</a:t>
            </a:r>
            <a:r>
              <a:rPr lang="en-US" altLang="zh-TW" dirty="0"/>
              <a:t>HTML</a:t>
            </a:r>
            <a:r>
              <a:rPr lang="zh-TW" altLang="en-US" dirty="0"/>
              <a:t>檔案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A0B5121-EC41-4B72-8DCC-62D475E658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4530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15E988-614F-4904-8D64-BE3A0B11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新增一個 </a:t>
            </a:r>
            <a:r>
              <a:rPr lang="en-US" altLang="zh-TW" dirty="0"/>
              <a:t>.html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0FC69D-29C5-49FB-A5B9-D33C9C4C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8477" y="4092273"/>
            <a:ext cx="5144425" cy="941832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&lt;h1&gt; hello world&lt;/h1&gt;</a:t>
            </a:r>
            <a:endParaRPr lang="zh-TW" altLang="en-US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91E100-391C-48D8-9DA5-126B188BEB77}"/>
              </a:ext>
            </a:extLst>
          </p:cNvPr>
          <p:cNvSpPr txBox="1"/>
          <p:nvPr/>
        </p:nvSpPr>
        <p:spPr>
          <a:xfrm>
            <a:off x="1538477" y="3335987"/>
            <a:ext cx="53389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600" dirty="0">
                <a:solidFill>
                  <a:schemeClr val="accent6">
                    <a:lumMod val="75000"/>
                  </a:schemeClr>
                </a:solidFill>
              </a:rPr>
              <a:t>認識第一個標籤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1AA9783-DEAC-48EE-A133-9F1E15955256}"/>
              </a:ext>
            </a:extLst>
          </p:cNvPr>
          <p:cNvSpPr txBox="1"/>
          <p:nvPr/>
        </p:nvSpPr>
        <p:spPr>
          <a:xfrm>
            <a:off x="7044331" y="2875534"/>
            <a:ext cx="478450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h1&gt;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標題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2em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h2&gt;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標題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1.5em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…..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&lt;h6&gt;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瀏覽器自己預設的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45BE684-6AB2-4427-B27E-B0C26AAB7197}"/>
              </a:ext>
            </a:extLst>
          </p:cNvPr>
          <p:cNvSpPr txBox="1"/>
          <p:nvPr/>
        </p:nvSpPr>
        <p:spPr>
          <a:xfrm>
            <a:off x="1538477" y="1533840"/>
            <a:ext cx="781573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建立資料夾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(Ex: 0411)</a:t>
            </a:r>
          </a:p>
          <a:p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在資料夾中建一個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file –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檔名為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index.html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0985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架構</a:t>
            </a:r>
            <a:r>
              <a:rPr lang="en-US" altLang="zh-TW" dirty="0"/>
              <a:t>-</a:t>
            </a:r>
            <a:r>
              <a:rPr lang="zh-TW" altLang="en-US" dirty="0"/>
              <a:t>標籤</a:t>
            </a:r>
            <a:r>
              <a:rPr lang="en-US" altLang="zh-TW" dirty="0"/>
              <a:t>(tag)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2134" y="2682241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E64A0392-187A-4B2B-B398-2B926F43CA93}"/>
              </a:ext>
            </a:extLst>
          </p:cNvPr>
          <p:cNvSpPr txBox="1">
            <a:spLocks/>
          </p:cNvSpPr>
          <p:nvPr/>
        </p:nvSpPr>
        <p:spPr>
          <a:xfrm>
            <a:off x="5573749" y="3910451"/>
            <a:ext cx="6313450" cy="7518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頭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負責瀏覽器所需要的資訊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(EX: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載入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JS</a:t>
            </a:r>
            <a:r>
              <a:rPr lang="en-US" altLang="zh-TW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altLang="zh-TW" i="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2658037" y="3448352"/>
            <a:ext cx="225843" cy="1771341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E8281CA3-392F-4DC6-90C0-638C75DA627E}"/>
              </a:ext>
            </a:extLst>
          </p:cNvPr>
          <p:cNvGrpSpPr/>
          <p:nvPr/>
        </p:nvGrpSpPr>
        <p:grpSpPr>
          <a:xfrm>
            <a:off x="3169256" y="4597669"/>
            <a:ext cx="2617934" cy="470916"/>
            <a:chOff x="996490" y="3810000"/>
            <a:chExt cx="2078736" cy="799124"/>
          </a:xfrm>
        </p:grpSpPr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9900B0E9-2119-4A06-861F-FA1C6302497D}"/>
                </a:ext>
              </a:extLst>
            </p:cNvPr>
            <p:cNvGrpSpPr/>
            <p:nvPr/>
          </p:nvGrpSpPr>
          <p:grpSpPr>
            <a:xfrm rot="5400000">
              <a:off x="1929954" y="3364126"/>
              <a:ext cx="123531" cy="1015279"/>
              <a:chOff x="793623" y="3188208"/>
              <a:chExt cx="178482" cy="1243585"/>
            </a:xfrm>
          </p:grpSpPr>
          <p:cxnSp>
            <p:nvCxnSpPr>
              <p:cNvPr id="22" name="直線接點 21">
                <a:extLst>
                  <a:ext uri="{FF2B5EF4-FFF2-40B4-BE49-F238E27FC236}">
                    <a16:creationId xmlns:a16="http://schemas.microsoft.com/office/drawing/2014/main" id="{7B7C30A7-6FF7-44EF-ACD3-538589729DDA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F7FFC0F3-E740-4BF8-9CCD-7490DB2AC08C}"/>
                  </a:ext>
                </a:extLst>
              </p:cNvPr>
              <p:cNvCxnSpPr/>
              <p:nvPr/>
            </p:nvCxnSpPr>
            <p:spPr>
              <a:xfrm>
                <a:off x="829056" y="3188209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直線接點 23">
                <a:extLst>
                  <a:ext uri="{FF2B5EF4-FFF2-40B4-BE49-F238E27FC236}">
                    <a16:creationId xmlns:a16="http://schemas.microsoft.com/office/drawing/2014/main" id="{2B962336-A48B-40D1-B331-1092CC03343F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9D5A166A-072A-4705-9797-ACF86776C43F}"/>
                </a:ext>
              </a:extLst>
            </p:cNvPr>
            <p:cNvSpPr txBox="1"/>
            <p:nvPr/>
          </p:nvSpPr>
          <p:spPr>
            <a:xfrm>
              <a:off x="996490" y="3875590"/>
              <a:ext cx="2078736" cy="7335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4">
                      <a:lumMod val="50000"/>
                    </a:schemeClr>
                  </a:solidFill>
                  <a:latin typeface="Consolas" panose="020B0609020204030204" pitchFamily="49" charset="0"/>
                </a:rPr>
                <a:t>&lt;body&gt; &lt;/body&gt;</a:t>
              </a:r>
            </a:p>
          </p:txBody>
        </p: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049497AE-B86D-4B21-A7B5-726B13B11029}"/>
              </a:ext>
            </a:extLst>
          </p:cNvPr>
          <p:cNvGrpSpPr/>
          <p:nvPr/>
        </p:nvGrpSpPr>
        <p:grpSpPr>
          <a:xfrm>
            <a:off x="3160104" y="3783843"/>
            <a:ext cx="2617933" cy="517138"/>
            <a:chOff x="3545114" y="3783843"/>
            <a:chExt cx="2617933" cy="517138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188D7D84-2B4A-4940-9312-82E176809157}"/>
                </a:ext>
              </a:extLst>
            </p:cNvPr>
            <p:cNvGrpSpPr/>
            <p:nvPr/>
          </p:nvGrpSpPr>
          <p:grpSpPr>
            <a:xfrm rot="5400000">
              <a:off x="4653011" y="3116821"/>
              <a:ext cx="172464" cy="1506507"/>
              <a:chOff x="793623" y="3188208"/>
              <a:chExt cx="178482" cy="1243584"/>
            </a:xfrm>
          </p:grpSpPr>
          <p:cxnSp>
            <p:nvCxnSpPr>
              <p:cNvPr id="18" name="直線接點 17">
                <a:extLst>
                  <a:ext uri="{FF2B5EF4-FFF2-40B4-BE49-F238E27FC236}">
                    <a16:creationId xmlns:a16="http://schemas.microsoft.com/office/drawing/2014/main" id="{D54FB23B-A82F-4EE8-A80C-22FEE2103DC6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9A524D1D-04C7-4F4B-8E09-989A3C81279F}"/>
                  </a:ext>
                </a:extLst>
              </p:cNvPr>
              <p:cNvCxnSpPr/>
              <p:nvPr/>
            </p:nvCxnSpPr>
            <p:spPr>
              <a:xfrm>
                <a:off x="829052" y="3188208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>
                <a:extLst>
                  <a:ext uri="{FF2B5EF4-FFF2-40B4-BE49-F238E27FC236}">
                    <a16:creationId xmlns:a16="http://schemas.microsoft.com/office/drawing/2014/main" id="{D0953719-A742-484D-BF06-EC80E7DF6A41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E9645A7-1082-48C8-8C32-60783F97B7ED}"/>
                </a:ext>
              </a:extLst>
            </p:cNvPr>
            <p:cNvSpPr txBox="1"/>
            <p:nvPr/>
          </p:nvSpPr>
          <p:spPr>
            <a:xfrm>
              <a:off x="3545114" y="3891945"/>
              <a:ext cx="2617933" cy="4090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&lt;head&gt; &lt;/head&gt;</a:t>
              </a:r>
            </a:p>
          </p:txBody>
        </p: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43303" y="1777943"/>
            <a:ext cx="22494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24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24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C9B837A-4061-4C93-8EDD-EF57158F74DA}"/>
              </a:ext>
            </a:extLst>
          </p:cNvPr>
          <p:cNvSpPr txBox="1"/>
          <p:nvPr/>
        </p:nvSpPr>
        <p:spPr>
          <a:xfrm>
            <a:off x="5892017" y="2763299"/>
            <a:ext cx="37996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告訴瀏覽器這是一個</a:t>
            </a:r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HTML</a:t>
            </a:r>
            <a:endParaRPr lang="zh-TW" altLang="en-US" sz="2400" dirty="0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E419D92E-1ED1-4392-B8BC-A8D44F21A844}"/>
              </a:ext>
            </a:extLst>
          </p:cNvPr>
          <p:cNvSpPr txBox="1"/>
          <p:nvPr/>
        </p:nvSpPr>
        <p:spPr>
          <a:xfrm>
            <a:off x="5573749" y="4629118"/>
            <a:ext cx="2617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身體</a:t>
            </a: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)-&gt; 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網頁的內容</a:t>
            </a:r>
            <a:endParaRPr lang="en-US" altLang="zh-TW" i="0" dirty="0">
              <a:solidFill>
                <a:schemeClr val="accent4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34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0" grpId="0"/>
      <p:bldP spid="3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zh-TW" altLang="en-US" dirty="0"/>
              <a:t>完善剛剛的檔案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7144" y="2682241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3043048" y="3448352"/>
            <a:ext cx="154096" cy="2861005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D5A166A-072A-4705-9797-ACF86776C43F}"/>
              </a:ext>
            </a:extLst>
          </p:cNvPr>
          <p:cNvSpPr txBox="1"/>
          <p:nvPr/>
        </p:nvSpPr>
        <p:spPr>
          <a:xfrm>
            <a:off x="3554265" y="4502224"/>
            <a:ext cx="4071827" cy="1229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049497AE-B86D-4B21-A7B5-726B13B11029}"/>
              </a:ext>
            </a:extLst>
          </p:cNvPr>
          <p:cNvGrpSpPr/>
          <p:nvPr/>
        </p:nvGrpSpPr>
        <p:grpSpPr>
          <a:xfrm>
            <a:off x="3545114" y="3783843"/>
            <a:ext cx="2617933" cy="517138"/>
            <a:chOff x="3545114" y="3783843"/>
            <a:chExt cx="2617933" cy="517138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188D7D84-2B4A-4940-9312-82E176809157}"/>
                </a:ext>
              </a:extLst>
            </p:cNvPr>
            <p:cNvGrpSpPr/>
            <p:nvPr/>
          </p:nvGrpSpPr>
          <p:grpSpPr>
            <a:xfrm rot="5400000">
              <a:off x="4653011" y="3116821"/>
              <a:ext cx="172464" cy="1506507"/>
              <a:chOff x="793623" y="3188208"/>
              <a:chExt cx="178482" cy="1243584"/>
            </a:xfrm>
          </p:grpSpPr>
          <p:cxnSp>
            <p:nvCxnSpPr>
              <p:cNvPr id="18" name="直線接點 17">
                <a:extLst>
                  <a:ext uri="{FF2B5EF4-FFF2-40B4-BE49-F238E27FC236}">
                    <a16:creationId xmlns:a16="http://schemas.microsoft.com/office/drawing/2014/main" id="{D54FB23B-A82F-4EE8-A80C-22FEE2103DC6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9A524D1D-04C7-4F4B-8E09-989A3C81279F}"/>
                  </a:ext>
                </a:extLst>
              </p:cNvPr>
              <p:cNvCxnSpPr/>
              <p:nvPr/>
            </p:nvCxnSpPr>
            <p:spPr>
              <a:xfrm>
                <a:off x="829052" y="3188208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>
                <a:extLst>
                  <a:ext uri="{FF2B5EF4-FFF2-40B4-BE49-F238E27FC236}">
                    <a16:creationId xmlns:a16="http://schemas.microsoft.com/office/drawing/2014/main" id="{D0953719-A742-484D-BF06-EC80E7DF6A41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E9645A7-1082-48C8-8C32-60783F97B7ED}"/>
                </a:ext>
              </a:extLst>
            </p:cNvPr>
            <p:cNvSpPr txBox="1"/>
            <p:nvPr/>
          </p:nvSpPr>
          <p:spPr>
            <a:xfrm>
              <a:off x="3545114" y="3891945"/>
              <a:ext cx="2617933" cy="4090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&lt;head&gt; &lt;/head&gt;</a:t>
              </a:r>
            </a:p>
          </p:txBody>
        </p: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04801" y="2019614"/>
            <a:ext cx="1668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18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B327537-C21F-4C64-AF69-9CB4DCB03E1A}"/>
              </a:ext>
            </a:extLst>
          </p:cNvPr>
          <p:cNvSpPr txBox="1"/>
          <p:nvPr/>
        </p:nvSpPr>
        <p:spPr>
          <a:xfrm>
            <a:off x="4215438" y="4873009"/>
            <a:ext cx="3767775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&lt;h1&gt;hello world&lt;/h1&gt;</a:t>
            </a:r>
          </a:p>
        </p:txBody>
      </p:sp>
    </p:spTree>
    <p:extLst>
      <p:ext uri="{BB962C8B-B14F-4D97-AF65-F5344CB8AC3E}">
        <p14:creationId xmlns:p14="http://schemas.microsoft.com/office/powerpoint/2010/main" val="39784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1243727-683B-4F59-A465-7DFC2C93E7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851" b="50000"/>
          <a:stretch/>
        </p:blipFill>
        <p:spPr>
          <a:xfrm>
            <a:off x="1474280" y="970280"/>
            <a:ext cx="10120013" cy="423153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27E4AF2-FC3B-4826-BA88-972220BAD0B9}"/>
              </a:ext>
            </a:extLst>
          </p:cNvPr>
          <p:cNvSpPr/>
          <p:nvPr/>
        </p:nvSpPr>
        <p:spPr>
          <a:xfrm>
            <a:off x="1561830" y="970280"/>
            <a:ext cx="2437496" cy="42796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17363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zh-TW" altLang="en-US" dirty="0"/>
              <a:t>完善剛剛的檔案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7144" y="2309432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3043048" y="3448352"/>
            <a:ext cx="154096" cy="2861005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D5A166A-072A-4705-9797-ACF86776C43F}"/>
              </a:ext>
            </a:extLst>
          </p:cNvPr>
          <p:cNvSpPr txBox="1"/>
          <p:nvPr/>
        </p:nvSpPr>
        <p:spPr>
          <a:xfrm>
            <a:off x="3554265" y="4502224"/>
            <a:ext cx="4071827" cy="1229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CE9645A7-1082-48C8-8C32-60783F97B7ED}"/>
              </a:ext>
            </a:extLst>
          </p:cNvPr>
          <p:cNvSpPr txBox="1"/>
          <p:nvPr/>
        </p:nvSpPr>
        <p:spPr>
          <a:xfrm>
            <a:off x="3545114" y="3407599"/>
            <a:ext cx="2617933" cy="1054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500"/>
              </a:lnSpc>
              <a:buNone/>
            </a:pPr>
            <a:r>
              <a:rPr lang="en-US" altLang="zh-TW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&lt;head&gt; </a:t>
            </a:r>
          </a:p>
          <a:p>
            <a:pPr marL="0" indent="0">
              <a:lnSpc>
                <a:spcPts val="2500"/>
              </a:lnSpc>
              <a:buNone/>
            </a:pPr>
            <a:endParaRPr lang="en-US" altLang="zh-TW" sz="240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500"/>
              </a:lnSpc>
              <a:buNone/>
            </a:pPr>
            <a:r>
              <a:rPr lang="en-US" altLang="zh-TW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&lt;/head&gt;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04801" y="2019614"/>
            <a:ext cx="1668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18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B327537-C21F-4C64-AF69-9CB4DCB03E1A}"/>
              </a:ext>
            </a:extLst>
          </p:cNvPr>
          <p:cNvSpPr txBox="1"/>
          <p:nvPr/>
        </p:nvSpPr>
        <p:spPr>
          <a:xfrm>
            <a:off x="4215438" y="4873009"/>
            <a:ext cx="4343346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&lt;h1&gt; hello world &lt;/h1&gt;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1A8C316-2A42-4B19-86C1-6B57091E81E4}"/>
              </a:ext>
            </a:extLst>
          </p:cNvPr>
          <p:cNvSpPr txBox="1"/>
          <p:nvPr/>
        </p:nvSpPr>
        <p:spPr>
          <a:xfrm>
            <a:off x="4215438" y="3686753"/>
            <a:ext cx="5020002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&lt;title&gt; First Web &lt;/title&gt;</a:t>
            </a:r>
          </a:p>
        </p:txBody>
      </p:sp>
    </p:spTree>
    <p:extLst>
      <p:ext uri="{BB962C8B-B14F-4D97-AF65-F5344CB8AC3E}">
        <p14:creationId xmlns:p14="http://schemas.microsoft.com/office/powerpoint/2010/main" val="202226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362F7C-426E-4240-B9DA-DF42EE353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929A2E-AA89-47D8-9A00-1EA62A946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&lt;!-- This is a comment --&gt;</a:t>
            </a:r>
          </a:p>
          <a:p>
            <a:r>
              <a:rPr lang="en-US" altLang="zh-TW" dirty="0">
                <a:solidFill>
                  <a:srgbClr val="008000"/>
                </a:solidFill>
              </a:rPr>
              <a:t>Ctrl + 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2297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架構</a:t>
            </a:r>
            <a:r>
              <a:rPr lang="en-US" altLang="zh-TW" dirty="0"/>
              <a:t>-</a:t>
            </a:r>
            <a:r>
              <a:rPr lang="zh-TW" altLang="en-US" dirty="0"/>
              <a:t>標籤</a:t>
            </a:r>
            <a:r>
              <a:rPr lang="en-US" altLang="zh-TW" dirty="0"/>
              <a:t>(tag)</a:t>
            </a:r>
            <a:endParaRPr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E64A0392-187A-4B2B-B398-2B926F43CA93}"/>
              </a:ext>
            </a:extLst>
          </p:cNvPr>
          <p:cNvSpPr txBox="1">
            <a:spLocks/>
          </p:cNvSpPr>
          <p:nvPr/>
        </p:nvSpPr>
        <p:spPr>
          <a:xfrm>
            <a:off x="1798320" y="2171700"/>
            <a:ext cx="9022080" cy="42302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&lt;!DOCTYPE html&gt;</a:t>
            </a:r>
            <a:r>
              <a:rPr lang="zh-TW" altLang="en-US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告訴瀏覽器這是一個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HTML</a:t>
            </a:r>
            <a:r>
              <a:rPr lang="zh-TW" altLang="en-US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，要用的定義解讀網頁</a:t>
            </a:r>
            <a:endParaRPr lang="en-US" altLang="zh-TW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&lt;html&gt;</a:t>
            </a:r>
          </a:p>
          <a:p>
            <a:pPr marL="530352" lvl="1" indent="0">
              <a:buNone/>
            </a:pP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&lt;head&gt;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負責瀏覽器所需要的資訊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(EX: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載入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JS…)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，不會出現在網頁上</a:t>
            </a:r>
            <a:endParaRPr lang="en-US" altLang="zh-TW" i="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530352" lvl="1" indent="0">
              <a:buNone/>
            </a:pPr>
            <a:r>
              <a:rPr lang="en-US" altLang="zh-TW" i="0" dirty="0">
                <a:solidFill>
                  <a:srgbClr val="89DDFF"/>
                </a:solidFill>
                <a:latin typeface="Consolas" panose="020B0609020204030204" pitchFamily="49" charset="0"/>
              </a:rPr>
              <a:t>  </a:t>
            </a:r>
            <a:r>
              <a:rPr lang="en-US" altLang="zh-TW" i="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&lt;title&gt;Starbucks&lt;/title&gt; (</a:t>
            </a:r>
            <a:r>
              <a:rPr lang="zh-TW" altLang="en-US" i="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網頁標題</a:t>
            </a:r>
            <a:r>
              <a:rPr lang="en-US" altLang="zh-TW" i="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 marL="530352" lvl="1" indent="0">
              <a:buNone/>
            </a:pP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&lt;/head&gt;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頭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 marL="530352" lvl="1" indent="0">
              <a:buNone/>
            </a:pP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 (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身體</a:t>
            </a: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)-&gt; 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網頁的內容</a:t>
            </a:r>
            <a:endParaRPr lang="en-US" altLang="zh-TW" i="0" dirty="0">
              <a:solidFill>
                <a:schemeClr val="accent4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530352" lvl="1" indent="0">
              <a:buNone/>
            </a:pPr>
            <a:r>
              <a:rPr lang="en-US" altLang="zh-TW" i="0" dirty="0">
                <a:solidFill>
                  <a:srgbClr val="89DDFF"/>
                </a:solidFill>
                <a:latin typeface="Consolas" panose="020B0609020204030204" pitchFamily="49" charset="0"/>
              </a:rPr>
              <a:t>   </a:t>
            </a:r>
            <a:r>
              <a:rPr lang="en-US" altLang="zh-TW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&lt;h1&gt;hello world&lt;/h1&gt;</a:t>
            </a:r>
          </a:p>
          <a:p>
            <a:pPr marL="530352" lvl="1" indent="0">
              <a:buNone/>
            </a:pP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&lt;/html&gt;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906610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標籤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808479"/>
            <a:ext cx="11328401" cy="4784232"/>
          </a:xfrm>
        </p:spPr>
        <p:txBody>
          <a:bodyPr>
            <a:normAutofit/>
          </a:bodyPr>
          <a:lstStyle/>
          <a:p>
            <a:r>
              <a:rPr lang="zh-TW" altLang="en-US" dirty="0"/>
              <a:t>為某個地方取名子，</a:t>
            </a:r>
            <a:r>
              <a:rPr lang="en-US" altLang="zh-TW" dirty="0">
                <a:hlinkClick r:id="rId3"/>
              </a:rPr>
              <a:t>W3schools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網頁的標準</a:t>
            </a:r>
            <a:r>
              <a:rPr lang="en-US" altLang="zh-TW" dirty="0"/>
              <a:t>/</a:t>
            </a:r>
            <a:r>
              <a:rPr lang="zh-TW" altLang="en-US" dirty="0"/>
              <a:t>規格書</a:t>
            </a:r>
            <a:endParaRPr lang="en-US" altLang="zh-TW" dirty="0"/>
          </a:p>
          <a:p>
            <a:r>
              <a:rPr lang="zh-TW" altLang="en-US" dirty="0"/>
              <a:t>可以自己隨便取，但是為了</a:t>
            </a:r>
            <a:r>
              <a:rPr lang="en-US" altLang="zh-TW" dirty="0"/>
              <a:t>col-work</a:t>
            </a:r>
            <a:r>
              <a:rPr lang="zh-TW" altLang="en-US" dirty="0"/>
              <a:t>方便 有標準</a:t>
            </a:r>
            <a:endParaRPr lang="en-US" altLang="zh-TW" dirty="0"/>
          </a:p>
          <a:p>
            <a:r>
              <a:rPr lang="zh-TW" altLang="en-US" b="1" dirty="0"/>
              <a:t>裡面可以放什麼</a:t>
            </a:r>
            <a:r>
              <a:rPr lang="en-US" altLang="zh-TW" b="1" dirty="0"/>
              <a:t>?</a:t>
            </a:r>
          </a:p>
          <a:p>
            <a:pPr lvl="1"/>
            <a:r>
              <a:rPr lang="en-US" altLang="zh-TW" i="0" dirty="0">
                <a:hlinkClick r:id="rId4"/>
              </a:rPr>
              <a:t>Style </a:t>
            </a:r>
            <a:r>
              <a:rPr lang="en-US" altLang="zh-TW" i="0" dirty="0">
                <a:sym typeface="Wingdings" panose="05000000000000000000" pitchFamily="2" charset="2"/>
                <a:hlinkClick r:id="rId4"/>
              </a:rPr>
              <a:t></a:t>
            </a:r>
            <a:r>
              <a:rPr lang="en-US" altLang="zh-TW" i="0" dirty="0">
                <a:hlinkClick r:id="rId4"/>
              </a:rPr>
              <a:t> CSS</a:t>
            </a:r>
            <a:r>
              <a:rPr lang="zh-TW" altLang="en-US" i="0" dirty="0">
                <a:hlinkClick r:id="rId4"/>
              </a:rPr>
              <a:t>樣式</a:t>
            </a:r>
            <a:endParaRPr lang="en-US" altLang="zh-TW" i="0" dirty="0"/>
          </a:p>
          <a:p>
            <a:pPr lvl="1"/>
            <a:r>
              <a:rPr lang="en-US" altLang="zh-TW" i="0" dirty="0">
                <a:hlinkClick r:id="rId5"/>
              </a:rPr>
              <a:t>href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連結網址 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&lt;a </a:t>
            </a:r>
            <a:r>
              <a:rPr lang="en-US" altLang="zh-TW" b="0" i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="https://www.w3schools.com/"&gt;Visit W3Schools.com!&lt;/a&gt;</a:t>
            </a:r>
            <a:endParaRPr lang="en-US" altLang="zh-TW" i="0" dirty="0"/>
          </a:p>
          <a:p>
            <a:pPr lvl="1"/>
            <a:r>
              <a:rPr lang="en-US" altLang="zh-TW" i="0" dirty="0" err="1"/>
              <a:t>Src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檔案連結位置 </a:t>
            </a:r>
            <a:endParaRPr lang="en-US" altLang="zh-TW" i="0" dirty="0"/>
          </a:p>
          <a:p>
            <a:pPr lvl="1"/>
            <a:r>
              <a:rPr lang="en-US" altLang="zh-TW" i="0" dirty="0"/>
              <a:t>Name</a:t>
            </a:r>
            <a:r>
              <a:rPr lang="zh-TW" altLang="en-US" i="0" dirty="0"/>
              <a:t>  </a:t>
            </a:r>
            <a:r>
              <a:rPr lang="en-US" altLang="zh-TW" i="0" dirty="0"/>
              <a:t>-&gt;</a:t>
            </a:r>
            <a:r>
              <a:rPr lang="zh-TW" altLang="en-US" i="0" dirty="0"/>
              <a:t> 名稱 </a:t>
            </a:r>
            <a:r>
              <a:rPr lang="en-US" altLang="zh-TW" i="0" dirty="0"/>
              <a:t>-&gt;JS</a:t>
            </a:r>
          </a:p>
          <a:p>
            <a:pPr marL="530352" lvl="1" indent="0">
              <a:buNone/>
            </a:pPr>
            <a:endParaRPr lang="en-US" altLang="zh-TW" i="0" dirty="0"/>
          </a:p>
          <a:p>
            <a:pPr lvl="1"/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</a:t>
            </a:r>
            <a:r>
              <a:rPr lang="en-US" altLang="zh-TW" i="0" dirty="0"/>
              <a:t>CSS</a:t>
            </a:r>
            <a:r>
              <a:rPr lang="zh-TW" altLang="en-US" i="0" dirty="0"/>
              <a:t>樣式名稱，可以有很多個標籤</a:t>
            </a:r>
            <a:r>
              <a:rPr lang="zh-TW" altLang="en-US" b="1" i="0" dirty="0"/>
              <a:t>同時擁有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&lt;div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logo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&gt; &lt;/div&gt;</a:t>
            </a:r>
          </a:p>
          <a:p>
            <a:pPr lvl="1"/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</a:rPr>
              <a:t>id</a:t>
            </a:r>
            <a:r>
              <a:rPr lang="en-US" altLang="zh-TW" i="0" dirty="0"/>
              <a:t>  </a:t>
            </a:r>
            <a:r>
              <a:rPr lang="zh-TW" altLang="en-US" i="0" dirty="0"/>
              <a:t>  </a:t>
            </a:r>
            <a:r>
              <a:rPr lang="en-US" altLang="zh-TW" i="0" dirty="0"/>
              <a:t>-&gt;</a:t>
            </a:r>
            <a:r>
              <a:rPr lang="zh-TW" altLang="en-US" i="0" dirty="0"/>
              <a:t> </a:t>
            </a:r>
            <a:r>
              <a:rPr lang="en-US" altLang="zh-TW" i="0" dirty="0"/>
              <a:t>id</a:t>
            </a:r>
            <a:r>
              <a:rPr lang="zh-TW" altLang="en-US" i="0" dirty="0"/>
              <a:t>名稱，</a:t>
            </a:r>
            <a:r>
              <a:rPr lang="zh-TW" altLang="en-US" b="1" i="0" dirty="0"/>
              <a:t>只能有一個</a:t>
            </a:r>
            <a:r>
              <a:rPr lang="zh-TW" altLang="en-US" i="0" dirty="0"/>
              <a:t>    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&lt;div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logo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&gt; &lt;/div&gt;</a:t>
            </a:r>
            <a:endParaRPr lang="en-US" altLang="zh-TW" i="0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851115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2F8E3B-B1E7-4F37-84D2-34AA27760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標籤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6D0212F-110E-45E5-9F50-384044CC6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4413738"/>
          </a:xfrm>
        </p:spPr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r>
              <a:rPr lang="en-US" altLang="zh-TW" b="1" dirty="0">
                <a:solidFill>
                  <a:schemeClr val="accent6">
                    <a:lumMod val="75000"/>
                  </a:schemeClr>
                </a:solidFill>
              </a:rPr>
              <a:t>&lt;body&gt;</a:t>
            </a:r>
          </a:p>
          <a:p>
            <a:r>
              <a:rPr lang="en-US" altLang="zh-TW" b="1" dirty="0">
                <a:solidFill>
                  <a:schemeClr val="accent6">
                    <a:lumMod val="75000"/>
                  </a:schemeClr>
                </a:solidFill>
              </a:rPr>
              <a:t>&lt;head&gt;</a:t>
            </a:r>
          </a:p>
          <a:p>
            <a:r>
              <a:rPr lang="en-US" altLang="zh-TW" dirty="0"/>
              <a:t>&lt;</a:t>
            </a:r>
            <a:r>
              <a:rPr lang="en-US" altLang="zh-TW" dirty="0" err="1"/>
              <a:t>img</a:t>
            </a:r>
            <a:r>
              <a:rPr lang="en-US" altLang="zh-TW" dirty="0"/>
              <a:t>&gt;</a:t>
            </a:r>
          </a:p>
          <a:p>
            <a:r>
              <a:rPr lang="en-US" altLang="zh-TW" dirty="0"/>
              <a:t>&lt;a&gt;</a:t>
            </a:r>
          </a:p>
          <a:p>
            <a:r>
              <a:rPr lang="en-US" altLang="zh-TW" dirty="0"/>
              <a:t>&lt;ul&gt;</a:t>
            </a:r>
            <a:r>
              <a:rPr lang="zh-TW" altLang="en-US" dirty="0"/>
              <a:t>、</a:t>
            </a:r>
            <a:r>
              <a:rPr lang="en-US" altLang="zh-TW" dirty="0"/>
              <a:t>&lt;li&gt;</a:t>
            </a:r>
          </a:p>
          <a:p>
            <a:r>
              <a:rPr lang="en-US" altLang="zh-TW" dirty="0"/>
              <a:t>&lt;div&gt;</a:t>
            </a:r>
          </a:p>
          <a:p>
            <a:r>
              <a:rPr lang="en-US" altLang="zh-TW" dirty="0"/>
              <a:t>&lt;header&gt;</a:t>
            </a:r>
          </a:p>
          <a:p>
            <a:r>
              <a:rPr lang="en-US" altLang="zh-TW" dirty="0"/>
              <a:t>&lt;section&gt;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496167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95C6F-0033-43B9-BD35-CABC90A0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451805" cy="792126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不是已經是</a:t>
            </a:r>
            <a:r>
              <a:rPr lang="en-US" altLang="zh-TW" dirty="0"/>
              <a:t>.html</a:t>
            </a:r>
            <a:r>
              <a:rPr lang="zh-TW" altLang="en-US" dirty="0"/>
              <a:t>檔嗎</a:t>
            </a:r>
            <a:r>
              <a:rPr lang="en-US" altLang="zh-TW" dirty="0"/>
              <a:t>?</a:t>
            </a:r>
            <a:r>
              <a:rPr lang="zh-TW" altLang="en-US" dirty="0"/>
              <a:t> 為什麼還要寫宣告</a:t>
            </a:r>
            <a:r>
              <a:rPr lang="en-US" altLang="zh-TW" dirty="0"/>
              <a:t>?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B2C031-3822-4CEB-9360-AA5F85B02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因為</a:t>
            </a:r>
            <a:r>
              <a:rPr lang="en-US" altLang="zh-TW" dirty="0"/>
              <a:t>html</a:t>
            </a:r>
            <a:r>
              <a:rPr lang="zh-TW" altLang="en-US" dirty="0"/>
              <a:t>有很多版本，每個宣告方式不一樣</a:t>
            </a:r>
            <a:endParaRPr lang="en-US" altLang="zh-TW" dirty="0"/>
          </a:p>
          <a:p>
            <a:r>
              <a:rPr lang="en-US" altLang="zh-TW" dirty="0"/>
              <a:t>Html4.01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&lt;!DOCTYPE HTML PUBLIC "-//W3C//DTD HTML 4.01//EN" "http://www.w3.org/TR/html4/strict.dtd"&gt;</a:t>
            </a:r>
          </a:p>
          <a:p>
            <a:r>
              <a:rPr lang="en-US" altLang="zh-TW" dirty="0"/>
              <a:t>Html5</a:t>
            </a:r>
          </a:p>
          <a:p>
            <a:pPr lvl="1"/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r>
              <a:rPr lang="zh-TW" altLang="en-US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瀏覽器會依照第一行的宣告，知道要用什麼版本去解讀</a:t>
            </a:r>
            <a:endParaRPr lang="en-US" altLang="zh-TW" b="0" i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69521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EE19FB-D2AF-4F2F-8218-85E5D05E8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68680"/>
          </a:xfrm>
        </p:spPr>
        <p:txBody>
          <a:bodyPr/>
          <a:lstStyle/>
          <a:p>
            <a:r>
              <a:rPr lang="zh-TW" altLang="en-US" b="1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典型</a:t>
            </a:r>
            <a:r>
              <a:rPr lang="zh-TW" altLang="en-US" b="0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主體架構</a:t>
            </a:r>
            <a:endParaRPr lang="zh-TW" altLang="en-US" dirty="0"/>
          </a:p>
        </p:txBody>
      </p:sp>
      <p:pic>
        <p:nvPicPr>
          <p:cNvPr id="2052" name="Picture 4" descr="Semantic Elements">
            <a:extLst>
              <a:ext uri="{FF2B5EF4-FFF2-40B4-BE49-F238E27FC236}">
                <a16:creationId xmlns:a16="http://schemas.microsoft.com/office/drawing/2014/main" id="{8120B56B-C30C-466F-8DD3-859D2C507C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8446" y="1777999"/>
            <a:ext cx="4717394" cy="4729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762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7797A86-8B42-4FB4-A284-172A4875C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720" y="683171"/>
            <a:ext cx="11530899" cy="5714161"/>
          </a:xfrm>
          <a:prstGeom prst="rect">
            <a:avLst/>
          </a:prstGeo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42DAB6DB-70ED-4553-A56E-2FC391CB2472}"/>
              </a:ext>
            </a:extLst>
          </p:cNvPr>
          <p:cNvSpPr/>
          <p:nvPr/>
        </p:nvSpPr>
        <p:spPr>
          <a:xfrm>
            <a:off x="346841" y="651641"/>
            <a:ext cx="11645462" cy="536028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8885E41-DCAE-4CCA-AD26-711C202E8236}"/>
              </a:ext>
            </a:extLst>
          </p:cNvPr>
          <p:cNvSpPr/>
          <p:nvPr/>
        </p:nvSpPr>
        <p:spPr>
          <a:xfrm>
            <a:off x="346841" y="1219198"/>
            <a:ext cx="1849821" cy="5178133"/>
          </a:xfrm>
          <a:prstGeom prst="roundRect">
            <a:avLst>
              <a:gd name="adj" fmla="val 5303"/>
            </a:avLst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2029522-EF7B-4D78-9547-5D3A809B5BCA}"/>
              </a:ext>
            </a:extLst>
          </p:cNvPr>
          <p:cNvSpPr/>
          <p:nvPr/>
        </p:nvSpPr>
        <p:spPr>
          <a:xfrm>
            <a:off x="2293541" y="1250729"/>
            <a:ext cx="9551618" cy="5178133"/>
          </a:xfrm>
          <a:prstGeom prst="roundRect">
            <a:avLst>
              <a:gd name="adj" fmla="val 635"/>
            </a:avLst>
          </a:prstGeom>
          <a:noFill/>
          <a:ln w="381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1225207-9648-4BC7-AA01-F77E5BEBF606}"/>
              </a:ext>
            </a:extLst>
          </p:cNvPr>
          <p:cNvSpPr txBox="1"/>
          <p:nvPr/>
        </p:nvSpPr>
        <p:spPr>
          <a:xfrm>
            <a:off x="4046483" y="199058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header</a:t>
            </a:r>
            <a:endParaRPr lang="zh-TW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B4C7127-AD73-45B9-A669-329628AEFE64}"/>
              </a:ext>
            </a:extLst>
          </p:cNvPr>
          <p:cNvSpPr txBox="1"/>
          <p:nvPr/>
        </p:nvSpPr>
        <p:spPr>
          <a:xfrm>
            <a:off x="809297" y="6291589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nav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ED019D3-AEF7-46D6-9094-D1D986DAD1ED}"/>
              </a:ext>
            </a:extLst>
          </p:cNvPr>
          <p:cNvSpPr txBox="1"/>
          <p:nvPr/>
        </p:nvSpPr>
        <p:spPr>
          <a:xfrm>
            <a:off x="3373822" y="6334780"/>
            <a:ext cx="210206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main</a:t>
            </a:r>
            <a:endParaRPr lang="zh-TW" altLang="en-US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F9F928F-D85E-4511-83E0-3EA25AA14DDB}"/>
              </a:ext>
            </a:extLst>
          </p:cNvPr>
          <p:cNvSpPr/>
          <p:nvPr/>
        </p:nvSpPr>
        <p:spPr>
          <a:xfrm>
            <a:off x="2293541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F9470114-4662-4C2E-81BE-6EA347BDDEA6}"/>
              </a:ext>
            </a:extLst>
          </p:cNvPr>
          <p:cNvSpPr/>
          <p:nvPr/>
        </p:nvSpPr>
        <p:spPr>
          <a:xfrm>
            <a:off x="4692185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A548967D-BBC8-4A03-B1AB-E5BF9839280B}"/>
              </a:ext>
            </a:extLst>
          </p:cNvPr>
          <p:cNvSpPr/>
          <p:nvPr/>
        </p:nvSpPr>
        <p:spPr>
          <a:xfrm>
            <a:off x="7090829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CF1C5D7-BC74-4AA0-85BD-47E6A44CA174}"/>
              </a:ext>
            </a:extLst>
          </p:cNvPr>
          <p:cNvSpPr/>
          <p:nvPr/>
        </p:nvSpPr>
        <p:spPr>
          <a:xfrm>
            <a:off x="9467994" y="1313526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F223B71-F050-4A9F-A6ED-1AEE11BF6509}"/>
              </a:ext>
            </a:extLst>
          </p:cNvPr>
          <p:cNvSpPr txBox="1"/>
          <p:nvPr/>
        </p:nvSpPr>
        <p:spPr>
          <a:xfrm>
            <a:off x="3048000" y="3246961"/>
            <a:ext cx="22281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article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8488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74960" cy="1485900"/>
          </a:xfrm>
        </p:spPr>
        <p:txBody>
          <a:bodyPr/>
          <a:lstStyle/>
          <a:p>
            <a:r>
              <a:rPr lang="zh-TW" altLang="en-US" dirty="0"/>
              <a:t>區塊容器</a:t>
            </a:r>
            <a:r>
              <a:rPr lang="en-US" altLang="zh-TW" dirty="0"/>
              <a:t>&lt;div&gt;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97440" cy="3581400"/>
          </a:xfrm>
        </p:spPr>
        <p:txBody>
          <a:bodyPr>
            <a:normAutofit fontScale="92500"/>
          </a:bodyPr>
          <a:lstStyle/>
          <a:p>
            <a:r>
              <a:rPr lang="en-US" altLang="zh-TW" sz="3200" dirty="0">
                <a:solidFill>
                  <a:schemeClr val="accent6">
                    <a:lumMod val="75000"/>
                  </a:schemeClr>
                </a:solidFill>
              </a:rPr>
              <a:t>&lt;div&gt;</a:t>
            </a:r>
          </a:p>
          <a:p>
            <a:pPr lvl="1"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當作容器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(container) (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一個一個盒子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將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HTML 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文件的內容整理出不同獨立區塊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(block)</a:t>
            </a:r>
            <a:endParaRPr lang="en-US" altLang="zh-TW" sz="2800" i="0" dirty="0">
              <a:solidFill>
                <a:srgbClr val="333333"/>
              </a:solidFill>
              <a:latin typeface="Noto Sans TC"/>
            </a:endParaRPr>
          </a:p>
          <a:p>
            <a:pPr lvl="1"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用途是方便給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CSS 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做樣式排版或方便給 </a:t>
            </a:r>
            <a:r>
              <a:rPr lang="en-US" altLang="zh-TW" sz="2800" b="0" i="0" u="none" strike="noStrike" dirty="0">
                <a:solidFill>
                  <a:srgbClr val="256FC7"/>
                </a:solidFill>
                <a:effectLst/>
                <a:latin typeface="Noto Sans TC"/>
                <a:hlinkClick r:id="rId2"/>
              </a:rPr>
              <a:t>JavaScript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 做互動操作</a:t>
            </a:r>
            <a:endParaRPr lang="en-US" altLang="zh-TW" sz="2800" b="0" i="0" dirty="0">
              <a:solidFill>
                <a:srgbClr val="333333"/>
              </a:solidFill>
              <a:effectLst/>
              <a:latin typeface="Noto Sans TC"/>
            </a:endParaRPr>
          </a:p>
          <a:p>
            <a:pPr lvl="1"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沒任何特殊意義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233607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74960" cy="832338"/>
          </a:xfrm>
        </p:spPr>
        <p:txBody>
          <a:bodyPr/>
          <a:lstStyle/>
          <a:p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頁首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&lt;header&gt;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、頁尾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&lt;footer&gt;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hlinkClick r:id="rId3"/>
              </a:rPr>
              <a:t>亂文</a:t>
            </a:r>
            <a:endParaRPr lang="en-US" altLang="zh-TW" dirty="0"/>
          </a:p>
          <a:p>
            <a:r>
              <a:rPr lang="zh-TW" altLang="en-US" dirty="0"/>
              <a:t>可以用</a:t>
            </a:r>
            <a:r>
              <a:rPr lang="en-US" altLang="zh-TW" dirty="0"/>
              <a:t>div</a:t>
            </a:r>
            <a:r>
              <a:rPr lang="zh-TW" altLang="en-US" dirty="0"/>
              <a:t>代替</a:t>
            </a:r>
          </a:p>
        </p:txBody>
      </p:sp>
    </p:spTree>
    <p:extLst>
      <p:ext uri="{BB962C8B-B14F-4D97-AF65-F5344CB8AC3E}">
        <p14:creationId xmlns:p14="http://schemas.microsoft.com/office/powerpoint/2010/main" val="1829243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04520"/>
            <a:ext cx="9601200" cy="14859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照片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TW" sz="4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img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  <a:r>
              <a:rPr lang="zh-TW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、超連結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&lt;a&gt;</a:t>
            </a:r>
            <a:endParaRPr lang="zh-TW" alt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75DC86A-08BE-4765-83CD-9B4C4246C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820400" cy="3581400"/>
          </a:xfrm>
        </p:spPr>
        <p:txBody>
          <a:bodyPr>
            <a:normAutofit lnSpcReduction="10000"/>
          </a:bodyPr>
          <a:lstStyle/>
          <a:p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sz="3600" b="0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3600" b="0" dirty="0" err="1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zh-TW" altLang="en-US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檔案位置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網址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alt="</a:t>
            </a:r>
            <a:r>
              <a:rPr lang="zh-TW" altLang="en-US" sz="3200" b="0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替代文字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lvl="1">
              <a:lnSpc>
                <a:spcPct val="150000"/>
              </a:lnSpc>
            </a:pPr>
            <a:r>
              <a:rPr lang="zh-TW" altLang="en-US" sz="2400" i="0" dirty="0">
                <a:solidFill>
                  <a:schemeClr val="bg2">
                    <a:lumMod val="25000"/>
                  </a:schemeClr>
                </a:solidFill>
              </a:rPr>
              <a:t>少數不用結尾的標籤</a:t>
            </a:r>
            <a:endParaRPr lang="en-US" altLang="zh-TW" sz="2400" i="0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src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="images/facebook.png" alt="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facebook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"&gt;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src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="https://i.imgur.com/2oTquxi.png" alt="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facebook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"&gt;</a:t>
            </a:r>
          </a:p>
          <a:p>
            <a:endParaRPr lang="en-US" altLang="zh-TW" sz="36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&lt;a </a:t>
            </a:r>
            <a:r>
              <a:rPr lang="en-US" altLang="zh-TW" sz="3600" dirty="0">
                <a:solidFill>
                  <a:schemeClr val="accent6">
                    <a:lumMod val="75000"/>
                  </a:schemeClr>
                </a:solidFill>
              </a:rPr>
              <a:t>href=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TW" altLang="en-US" sz="3600" dirty="0">
                <a:solidFill>
                  <a:schemeClr val="accent5">
                    <a:lumMod val="75000"/>
                  </a:schemeClr>
                </a:solidFill>
              </a:rPr>
              <a:t>網址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&gt;</a:t>
            </a:r>
            <a:r>
              <a:rPr lang="zh-TW" altLang="en-US" sz="3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&lt;/a&gt;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&lt;a href="https://www.youtube.com/"&gt;go to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youtube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&lt;/a&gt;</a:t>
            </a:r>
            <a:endParaRPr lang="en-US" altLang="zh-TW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TW" sz="36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6449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F2A304-B3EC-4F9E-9D2E-C864C80C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&lt;ul&gt;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&lt;li&gt;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A67928-E71E-4AE4-8A42-683501006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&lt;ul&gt;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&lt;li&gt;test1&lt;/li&gt;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&lt;li&gt;test2&lt;/li&gt;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&lt;li&gt;test3&lt;/li&gt;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&lt;li&gt;test4&lt;/li&gt;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&lt;/ul&gt;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603864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21640"/>
            <a:ext cx="10474960" cy="14859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文章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&lt;article&gt;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、小節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&lt;section&gt;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、段落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&lt;p&gt;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387600"/>
            <a:ext cx="9601200" cy="3581400"/>
          </a:xfrm>
        </p:spPr>
        <p:txBody>
          <a:bodyPr/>
          <a:lstStyle/>
          <a:p>
            <a:r>
              <a:rPr lang="zh-TW" altLang="en-US" dirty="0">
                <a:hlinkClick r:id="rId3"/>
              </a:rPr>
              <a:t>亂文</a:t>
            </a:r>
            <a:r>
              <a:rPr lang="zh-TW" altLang="en-US" dirty="0"/>
              <a:t> </a:t>
            </a:r>
            <a:r>
              <a:rPr lang="en-US" altLang="zh-TW" dirty="0" err="1"/>
              <a:t>lipsum</a:t>
            </a:r>
            <a:endParaRPr lang="en-US" altLang="zh-TW" dirty="0"/>
          </a:p>
          <a:p>
            <a:r>
              <a:rPr lang="zh-TW" altLang="en-US" dirty="0"/>
              <a:t>也可以用 </a:t>
            </a:r>
            <a:r>
              <a:rPr lang="en-US" altLang="zh-TW" dirty="0"/>
              <a:t>div </a:t>
            </a:r>
            <a:r>
              <a:rPr lang="zh-TW" altLang="en-US" dirty="0"/>
              <a:t>來替代</a:t>
            </a:r>
          </a:p>
        </p:txBody>
      </p:sp>
    </p:spTree>
    <p:extLst>
      <p:ext uri="{BB962C8B-B14F-4D97-AF65-F5344CB8AC3E}">
        <p14:creationId xmlns:p14="http://schemas.microsoft.com/office/powerpoint/2010/main" val="13929978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126ADA-6250-4E33-A850-2DC233B9B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617" y="1301360"/>
            <a:ext cx="9987379" cy="2852737"/>
          </a:xfrm>
        </p:spPr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 </a:t>
            </a:r>
            <a:r>
              <a:rPr lang="en-US" altLang="zh-TW" dirty="0"/>
              <a:t>CSS</a:t>
            </a:r>
            <a:r>
              <a:rPr lang="zh-TW" altLang="en-US" dirty="0"/>
              <a:t> </a:t>
            </a:r>
            <a:r>
              <a:rPr lang="en-US" altLang="zh-TW" dirty="0"/>
              <a:t>JS</a:t>
            </a:r>
            <a:r>
              <a:rPr lang="zh-TW" altLang="en-US" dirty="0"/>
              <a:t>的關係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831F6BB-1D6F-42E9-BAD3-10C07EDDE2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72273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F8301A-F10C-4C77-B128-4BBD63A72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試著換文字的顏色 </a:t>
            </a:r>
            <a:r>
              <a:rPr lang="en-US" altLang="zh-TW" dirty="0"/>
              <a:t>(inline style)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7775FF-C61C-46B4-9321-4CDBC3EE7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60855"/>
            <a:ext cx="10251440" cy="821690"/>
          </a:xfrm>
        </p:spPr>
        <p:txBody>
          <a:bodyPr/>
          <a:lstStyle/>
          <a:p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&lt;h1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style="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TW" sz="2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blueviolet</a:t>
            </a:r>
            <a:r>
              <a:rPr lang="en-US" altLang="zh-TW" sz="2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&gt;My First post&lt;/h1&gt;</a:t>
            </a:r>
          </a:p>
          <a:p>
            <a:endParaRPr lang="zh-TW" altLang="en-US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0E915A90-258B-43D6-8A08-854B8DABC345}"/>
              </a:ext>
            </a:extLst>
          </p:cNvPr>
          <p:cNvSpPr txBox="1">
            <a:spLocks/>
          </p:cNvSpPr>
          <p:nvPr/>
        </p:nvSpPr>
        <p:spPr>
          <a:xfrm>
            <a:off x="1371600" y="3333750"/>
            <a:ext cx="9601200" cy="8216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Consolas" panose="020B0609020204030204" pitchFamily="49" charset="0"/>
                <a:ea typeface="+mj-ea"/>
                <a:cs typeface="+mj-cs"/>
              </a:defRPr>
            </a:lvl1pPr>
          </a:lstStyle>
          <a:p>
            <a:r>
              <a:rPr lang="zh-TW" altLang="en-US" dirty="0"/>
              <a:t>試著換文字的大小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97DD1AAB-AE8F-43C0-9F9C-B7BD28834EDE}"/>
              </a:ext>
            </a:extLst>
          </p:cNvPr>
          <p:cNvGrpSpPr/>
          <p:nvPr/>
        </p:nvGrpSpPr>
        <p:grpSpPr>
          <a:xfrm>
            <a:off x="1371600" y="4307840"/>
            <a:ext cx="11033760" cy="822960"/>
            <a:chOff x="1371600" y="4307840"/>
            <a:chExt cx="11033760" cy="822960"/>
          </a:xfrm>
        </p:grpSpPr>
        <p:sp>
          <p:nvSpPr>
            <p:cNvPr id="5" name="內容版面配置區 2">
              <a:extLst>
                <a:ext uri="{FF2B5EF4-FFF2-40B4-BE49-F238E27FC236}">
                  <a16:creationId xmlns:a16="http://schemas.microsoft.com/office/drawing/2014/main" id="{8A6F7C2F-F72C-486D-8506-7A9739C35522}"/>
                </a:ext>
              </a:extLst>
            </p:cNvPr>
            <p:cNvSpPr txBox="1">
              <a:spLocks/>
            </p:cNvSpPr>
            <p:nvPr/>
          </p:nvSpPr>
          <p:spPr>
            <a:xfrm>
              <a:off x="1371600" y="4381500"/>
              <a:ext cx="11033760" cy="74930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84048" indent="-384048" algn="l" defTabSz="914400" rtl="0" eaLnBrk="1" latinLnBrk="0" hangingPunct="1">
                <a:lnSpc>
                  <a:spcPct val="94000"/>
                </a:lnSpc>
                <a:spcBef>
                  <a:spcPts val="10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20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1pPr>
              <a:lvl2pPr marL="9144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2000" i="1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2pPr>
              <a:lvl3pPr marL="13716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8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3pPr>
              <a:lvl4pPr marL="18288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800" i="1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4pPr>
              <a:lvl5pPr marL="22860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6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5pPr>
              <a:lvl6pPr marL="27432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600" i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32004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36576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400" i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41148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sz="2200" dirty="0">
                  <a:solidFill>
                    <a:schemeClr val="accent5">
                      <a:lumMod val="75000"/>
                    </a:schemeClr>
                  </a:solidFill>
                </a:rPr>
                <a:t>&lt;h1 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style=</a:t>
              </a:r>
              <a:r>
                <a:rPr lang="zh-TW" altLang="en-US" sz="2200" dirty="0">
                  <a:solidFill>
                    <a:schemeClr val="accent6">
                      <a:lumMod val="75000"/>
                    </a:schemeClr>
                  </a:solidFill>
                </a:rPr>
                <a:t> 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"</a:t>
              </a:r>
              <a:r>
                <a:rPr lang="en-US" altLang="zh-TW" sz="2200" dirty="0">
                  <a:solidFill>
                    <a:schemeClr val="accent4">
                      <a:lumMod val="75000"/>
                    </a:schemeClr>
                  </a:solidFill>
                </a:rPr>
                <a:t>color</a:t>
              </a:r>
              <a:r>
                <a:rPr lang="en-US" altLang="zh-TW" sz="2200" dirty="0">
                  <a:solidFill>
                    <a:srgbClr val="FF0000"/>
                  </a:solidFill>
                </a:rPr>
                <a:t>:</a:t>
              </a:r>
              <a:r>
                <a:rPr lang="en-US" altLang="zh-TW" sz="2200" dirty="0">
                  <a:solidFill>
                    <a:schemeClr val="accent2">
                      <a:lumMod val="75000"/>
                    </a:schemeClr>
                  </a:solidFill>
                </a:rPr>
                <a:t> </a:t>
              </a:r>
              <a:r>
                <a:rPr lang="en-US" altLang="zh-TW" sz="2200" dirty="0" err="1">
                  <a:solidFill>
                    <a:schemeClr val="accent2">
                      <a:lumMod val="75000"/>
                    </a:schemeClr>
                  </a:solidFill>
                </a:rPr>
                <a:t>blueviolet</a:t>
              </a:r>
              <a:r>
                <a:rPr lang="en-US" altLang="zh-TW" sz="2200" dirty="0">
                  <a:solidFill>
                    <a:srgbClr val="FF0000"/>
                  </a:solidFill>
                </a:rPr>
                <a:t>;</a:t>
              </a:r>
              <a:r>
                <a:rPr lang="en-US" altLang="zh-TW" sz="2200" b="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200" dirty="0">
                  <a:solidFill>
                    <a:schemeClr val="accent4">
                      <a:lumMod val="75000"/>
                    </a:schemeClr>
                  </a:solidFill>
                </a:rPr>
                <a:t>font-size:</a:t>
              </a:r>
              <a:r>
                <a:rPr lang="en-US" altLang="zh-TW" sz="2200" dirty="0">
                  <a:solidFill>
                    <a:schemeClr val="accent2">
                      <a:lumMod val="75000"/>
                    </a:schemeClr>
                  </a:solidFill>
                </a:rPr>
                <a:t>60px</a:t>
              </a:r>
              <a:r>
                <a:rPr lang="en-US" altLang="zh-TW" sz="2200" dirty="0">
                  <a:solidFill>
                    <a:srgbClr val="FF0000"/>
                  </a:solidFill>
                </a:rPr>
                <a:t>;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"</a:t>
              </a:r>
              <a:r>
                <a:rPr lang="en-US" altLang="zh-TW" sz="2200" dirty="0">
                  <a:solidFill>
                    <a:schemeClr val="accent5">
                      <a:lumMod val="75000"/>
                    </a:schemeClr>
                  </a:solidFill>
                </a:rPr>
                <a:t>&gt;My First post&lt;/h1&gt;</a:t>
              </a:r>
            </a:p>
            <a:p>
              <a:endParaRPr lang="zh-TW" altLang="en-US" sz="2200" dirty="0"/>
            </a:p>
          </p:txBody>
        </p:sp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6AD3832A-5CBF-4FC3-AE69-A3039383946D}"/>
                </a:ext>
              </a:extLst>
            </p:cNvPr>
            <p:cNvSpPr/>
            <p:nvPr/>
          </p:nvSpPr>
          <p:spPr>
            <a:xfrm>
              <a:off x="6497320" y="4307840"/>
              <a:ext cx="2443480" cy="487680"/>
            </a:xfrm>
            <a:prstGeom prst="roundRect">
              <a:avLst/>
            </a:prstGeom>
            <a:noFill/>
            <a:ln w="3810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608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48D864-004F-475A-8021-AAB3927EF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31240"/>
          </a:xfrm>
        </p:spPr>
        <p:txBody>
          <a:bodyPr/>
          <a:lstStyle/>
          <a:p>
            <a:r>
              <a:rPr lang="zh-TW" altLang="en-US" dirty="0"/>
              <a:t>把</a:t>
            </a:r>
            <a:r>
              <a:rPr lang="en-US" altLang="zh-TW" dirty="0"/>
              <a:t>style</a:t>
            </a:r>
            <a:r>
              <a:rPr lang="zh-TW" altLang="en-US" dirty="0"/>
              <a:t>獨立出來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E51841F-960C-4AD5-9930-B4E9292571EB}"/>
              </a:ext>
            </a:extLst>
          </p:cNvPr>
          <p:cNvGrpSpPr/>
          <p:nvPr/>
        </p:nvGrpSpPr>
        <p:grpSpPr>
          <a:xfrm>
            <a:off x="1666240" y="2033129"/>
            <a:ext cx="6096000" cy="4587220"/>
            <a:chOff x="1666240" y="1717040"/>
            <a:chExt cx="6096000" cy="4587220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49AEA402-F76B-4D8E-82AD-A84B02B859B4}"/>
                </a:ext>
              </a:extLst>
            </p:cNvPr>
            <p:cNvSpPr txBox="1"/>
            <p:nvPr/>
          </p:nvSpPr>
          <p:spPr>
            <a:xfrm>
              <a:off x="1666240" y="1717040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b="0" dirty="0">
                  <a:solidFill>
                    <a:schemeClr val="accent6"/>
                  </a:solidFill>
                  <a:effectLst/>
                  <a:latin typeface="Consolas" panose="020B0609020204030204" pitchFamily="49" charset="0"/>
                </a:rPr>
                <a:t>&lt;head&gt;</a:t>
              </a: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3D64C9A0-5D35-46CA-BDD3-A30EA4B819EE}"/>
                </a:ext>
              </a:extLst>
            </p:cNvPr>
            <p:cNvSpPr txBox="1"/>
            <p:nvPr/>
          </p:nvSpPr>
          <p:spPr>
            <a:xfrm>
              <a:off x="1666240" y="5781040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b="0" dirty="0">
                  <a:solidFill>
                    <a:schemeClr val="accent6"/>
                  </a:solidFill>
                  <a:effectLst/>
                  <a:latin typeface="Consolas" panose="020B0609020204030204" pitchFamily="49" charset="0"/>
                </a:rPr>
                <a:t>&lt;/head&gt;</a:t>
              </a:r>
            </a:p>
          </p:txBody>
        </p:sp>
      </p:grp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1E3279E-7A22-4940-A863-A9196B2FA511}"/>
              </a:ext>
            </a:extLst>
          </p:cNvPr>
          <p:cNvSpPr/>
          <p:nvPr/>
        </p:nvSpPr>
        <p:spPr>
          <a:xfrm>
            <a:off x="1452880" y="2033129"/>
            <a:ext cx="1685431" cy="5689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CEAF8BC-6727-4669-AAFD-D3B5C064F62A}"/>
              </a:ext>
            </a:extLst>
          </p:cNvPr>
          <p:cNvSpPr/>
          <p:nvPr/>
        </p:nvSpPr>
        <p:spPr>
          <a:xfrm>
            <a:off x="1452880" y="6117439"/>
            <a:ext cx="1920240" cy="5689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6455737-CEB7-476D-A279-D52CB07AEE80}"/>
              </a:ext>
            </a:extLst>
          </p:cNvPr>
          <p:cNvSpPr txBox="1"/>
          <p:nvPr/>
        </p:nvSpPr>
        <p:spPr>
          <a:xfrm>
            <a:off x="3373120" y="2066154"/>
            <a:ext cx="20920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28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放在哪</a:t>
            </a:r>
            <a:r>
              <a:rPr lang="zh-TW" altLang="en-US" sz="2800" dirty="0">
                <a:solidFill>
                  <a:schemeClr val="accent6"/>
                </a:solidFill>
                <a:latin typeface="Consolas" panose="020B0609020204030204" pitchFamily="49" charset="0"/>
              </a:rPr>
              <a:t>裡</a:t>
            </a:r>
            <a:r>
              <a:rPr lang="en-US" altLang="zh-TW" sz="28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03E98A4C-4F25-471E-8948-C27EA5F64850}"/>
              </a:ext>
            </a:extLst>
          </p:cNvPr>
          <p:cNvSpPr/>
          <p:nvPr/>
        </p:nvSpPr>
        <p:spPr>
          <a:xfrm>
            <a:off x="3988410" y="3374871"/>
            <a:ext cx="982134" cy="523220"/>
          </a:xfrm>
          <a:prstGeom prst="round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D7320BD-FEFA-4770-8357-5330D72CCB1E}"/>
              </a:ext>
            </a:extLst>
          </p:cNvPr>
          <p:cNvSpPr/>
          <p:nvPr/>
        </p:nvSpPr>
        <p:spPr>
          <a:xfrm>
            <a:off x="3988410" y="4753143"/>
            <a:ext cx="982134" cy="523220"/>
          </a:xfrm>
          <a:prstGeom prst="round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7D6F6F1-5B29-401B-8C85-DE8B2580004A}"/>
              </a:ext>
            </a:extLst>
          </p:cNvPr>
          <p:cNvSpPr txBox="1"/>
          <p:nvPr/>
        </p:nvSpPr>
        <p:spPr>
          <a:xfrm>
            <a:off x="3373120" y="2804198"/>
            <a:ext cx="192024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&lt;style&gt;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&lt;/style&gt;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D49DC05-6C97-4E72-9EE4-11F89F570A7F}"/>
              </a:ext>
            </a:extLst>
          </p:cNvPr>
          <p:cNvSpPr txBox="1"/>
          <p:nvPr/>
        </p:nvSpPr>
        <p:spPr>
          <a:xfrm>
            <a:off x="3856371" y="3412434"/>
            <a:ext cx="146069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h1{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   </a:t>
            </a:r>
          </a:p>
          <a:p>
            <a:pPr marL="0" indent="0">
              <a:buNone/>
            </a:pPr>
            <a:endParaRPr lang="en-US" altLang="zh-TW" sz="2800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79287C6-42EF-4370-83A6-E64EE2380AE4}"/>
              </a:ext>
            </a:extLst>
          </p:cNvPr>
          <p:cNvSpPr txBox="1"/>
          <p:nvPr/>
        </p:nvSpPr>
        <p:spPr>
          <a:xfrm>
            <a:off x="4819359" y="3888432"/>
            <a:ext cx="374890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color:</a:t>
            </a:r>
            <a:r>
              <a:rPr lang="en-US" altLang="zh-TW" sz="2800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800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blueviolet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font-size: 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60px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24EF47C1-EEEE-4143-86B8-CEFF64677376}"/>
              </a:ext>
            </a:extLst>
          </p:cNvPr>
          <p:cNvSpPr txBox="1">
            <a:spLocks/>
          </p:cNvSpPr>
          <p:nvPr/>
        </p:nvSpPr>
        <p:spPr>
          <a:xfrm>
            <a:off x="1176933" y="1396736"/>
            <a:ext cx="11033760" cy="4254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200" dirty="0">
                <a:solidFill>
                  <a:schemeClr val="accent5">
                    <a:lumMod val="75000"/>
                  </a:schemeClr>
                </a:solidFill>
              </a:rPr>
              <a:t>&lt;h1 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style=</a:t>
            </a:r>
            <a:r>
              <a:rPr lang="zh-TW" altLang="en-US" sz="22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altLang="zh-TW" sz="2200" dirty="0">
                <a:solidFill>
                  <a:schemeClr val="accent4">
                    <a:lumMod val="75000"/>
                  </a:schemeClr>
                </a:solidFill>
              </a:rPr>
              <a:t>color</a:t>
            </a:r>
            <a:r>
              <a:rPr lang="en-US" altLang="zh-TW" sz="2200" dirty="0">
                <a:solidFill>
                  <a:srgbClr val="FF0000"/>
                </a:solidFill>
              </a:rPr>
              <a:t>:</a:t>
            </a:r>
            <a:r>
              <a:rPr lang="en-US" altLang="zh-TW" sz="2200" dirty="0">
                <a:solidFill>
                  <a:schemeClr val="accent2">
                    <a:lumMod val="75000"/>
                  </a:schemeClr>
                </a:solidFill>
              </a:rPr>
              <a:t> </a:t>
            </a:r>
            <a:r>
              <a:rPr lang="en-US" altLang="zh-TW" sz="2200" dirty="0" err="1">
                <a:solidFill>
                  <a:schemeClr val="accent2">
                    <a:lumMod val="75000"/>
                  </a:schemeClr>
                </a:solidFill>
              </a:rPr>
              <a:t>blueviolet</a:t>
            </a:r>
            <a:r>
              <a:rPr lang="en-US" altLang="zh-TW" sz="2200" dirty="0">
                <a:solidFill>
                  <a:srgbClr val="FF0000"/>
                </a:solidFill>
              </a:rPr>
              <a:t>;</a:t>
            </a:r>
            <a:r>
              <a:rPr lang="en-US" altLang="zh-TW" sz="2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200" dirty="0">
                <a:solidFill>
                  <a:schemeClr val="accent4">
                    <a:lumMod val="75000"/>
                  </a:schemeClr>
                </a:solidFill>
              </a:rPr>
              <a:t>font-size:</a:t>
            </a:r>
            <a:r>
              <a:rPr lang="en-US" altLang="zh-TW" sz="2200" dirty="0">
                <a:solidFill>
                  <a:schemeClr val="accent2">
                    <a:lumMod val="75000"/>
                  </a:schemeClr>
                </a:solidFill>
              </a:rPr>
              <a:t>60px</a:t>
            </a:r>
            <a:r>
              <a:rPr lang="en-US" altLang="zh-TW" sz="2200" dirty="0">
                <a:solidFill>
                  <a:srgbClr val="FF0000"/>
                </a:solidFill>
              </a:rPr>
              <a:t>;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altLang="zh-TW" sz="2200" dirty="0">
                <a:solidFill>
                  <a:schemeClr val="accent5">
                    <a:lumMod val="75000"/>
                  </a:schemeClr>
                </a:solidFill>
              </a:rPr>
              <a:t>&gt;My First post&lt;/h1&gt;</a:t>
            </a:r>
          </a:p>
          <a:p>
            <a:endParaRPr lang="zh-TW" altLang="en-US" sz="2200" dirty="0"/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2C68E5E6-087C-4D14-B04B-E970974D0682}"/>
              </a:ext>
            </a:extLst>
          </p:cNvPr>
          <p:cNvSpPr/>
          <p:nvPr/>
        </p:nvSpPr>
        <p:spPr>
          <a:xfrm>
            <a:off x="1749778" y="1396736"/>
            <a:ext cx="428978" cy="340614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A6A1BB63-403B-47B1-911B-10F87DD68C57}"/>
              </a:ext>
            </a:extLst>
          </p:cNvPr>
          <p:cNvSpPr/>
          <p:nvPr/>
        </p:nvSpPr>
        <p:spPr>
          <a:xfrm>
            <a:off x="3349410" y="2813030"/>
            <a:ext cx="1775746" cy="467006"/>
          </a:xfrm>
          <a:prstGeom prst="roundRect">
            <a:avLst/>
          </a:prstGeom>
          <a:noFill/>
          <a:ln w="381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043447AF-B4F5-4BAC-82AA-0CB5CA30FF03}"/>
              </a:ext>
            </a:extLst>
          </p:cNvPr>
          <p:cNvSpPr/>
          <p:nvPr/>
        </p:nvSpPr>
        <p:spPr>
          <a:xfrm>
            <a:off x="3349410" y="5365268"/>
            <a:ext cx="1775746" cy="467006"/>
          </a:xfrm>
          <a:prstGeom prst="roundRect">
            <a:avLst/>
          </a:prstGeom>
          <a:noFill/>
          <a:ln w="381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122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CCF652-A37B-4F0C-B564-E4F55BE3E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1267880-52DC-47DA-AF58-B16B3ADFDE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81818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CB34A6-CE59-4306-B5CC-E053DE55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800000"/>
                </a:solidFill>
                <a:effectLst/>
                <a:latin typeface="poppins"/>
              </a:rPr>
              <a:t>CSS</a:t>
            </a: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（</a:t>
            </a:r>
            <a:r>
              <a:rPr lang="en-US" altLang="zh-TW" b="0" i="0" dirty="0">
                <a:solidFill>
                  <a:srgbClr val="800000"/>
                </a:solidFill>
                <a:effectLst/>
                <a:latin typeface="poppins"/>
              </a:rPr>
              <a:t>Cascading Style Sheets</a:t>
            </a: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）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16DA9D-B69F-4DCC-947E-177CDF052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修改字體樣式、顏色、網頁背景、甚至是華麗的動畫與 </a:t>
            </a:r>
            <a:r>
              <a:rPr lang="en-US" altLang="zh-TW" sz="2600" dirty="0">
                <a:solidFill>
                  <a:srgbClr val="333333"/>
                </a:solidFill>
                <a:latin typeface="Noto Sans TC"/>
              </a:rPr>
              <a:t>3D </a:t>
            </a:r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效果、讓你增添設計感的工具。</a:t>
            </a:r>
          </a:p>
        </p:txBody>
      </p:sp>
    </p:spTree>
    <p:extLst>
      <p:ext uri="{BB962C8B-B14F-4D97-AF65-F5344CB8AC3E}">
        <p14:creationId xmlns:p14="http://schemas.microsoft.com/office/powerpoint/2010/main" val="1232583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ABA14-C24E-4827-938E-704AC43A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</a:t>
            </a:r>
            <a:r>
              <a:rPr lang="zh-TW" altLang="en-US" dirty="0"/>
              <a:t>有三種呈現方式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A06BAC-DF7C-4803-A19E-D37AD768B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Inline style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在文件</a:t>
            </a:r>
            <a:r>
              <a:rPr lang="en-US" altLang="zh-TW" sz="2800" dirty="0"/>
              <a:t>&lt;head&gt;&lt;/head&gt;</a:t>
            </a:r>
            <a:r>
              <a:rPr lang="zh-TW" altLang="en-US" sz="2800" dirty="0"/>
              <a:t>裡使用</a:t>
            </a:r>
            <a:r>
              <a:rPr lang="en-US" altLang="zh-TW" sz="2800" dirty="0"/>
              <a:t>&lt;style&gt;&lt;/style&gt;</a:t>
            </a:r>
            <a:r>
              <a:rPr lang="zh-TW" altLang="en-US" sz="2800" dirty="0"/>
              <a:t>定義</a:t>
            </a:r>
            <a:endParaRPr lang="en-US" altLang="zh-TW" sz="28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獨立檔案、資料夾 </a:t>
            </a:r>
            <a:r>
              <a:rPr lang="en-US" altLang="zh-TW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(</a:t>
            </a:r>
            <a:r>
              <a:rPr lang="zh-TW" altLang="en-US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實務上最常用</a:t>
            </a:r>
            <a:r>
              <a:rPr lang="en-US" altLang="zh-TW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)</a:t>
            </a:r>
          </a:p>
          <a:p>
            <a:pPr marL="530352" lvl="1" indent="0">
              <a:buNone/>
            </a:pPr>
            <a:r>
              <a:rPr lang="en-US" altLang="zh-TW" sz="2400" i="0" dirty="0"/>
              <a:t>├── </a:t>
            </a:r>
            <a:r>
              <a:rPr lang="en-US" altLang="zh-TW" sz="2400" i="0" dirty="0" err="1"/>
              <a:t>css</a:t>
            </a:r>
            <a:r>
              <a:rPr lang="en-US" altLang="zh-TW" sz="2400" i="0" dirty="0"/>
              <a:t>/</a:t>
            </a:r>
          </a:p>
          <a:p>
            <a:pPr marL="530352" lvl="1" indent="0">
              <a:buNone/>
            </a:pPr>
            <a:r>
              <a:rPr lang="en-US" altLang="zh-TW" sz="2400" i="0" dirty="0"/>
              <a:t>|   └── mystyle.css</a:t>
            </a:r>
          </a:p>
          <a:p>
            <a:pPr marL="530352" lvl="1" indent="0">
              <a:buNone/>
            </a:pPr>
            <a:r>
              <a:rPr lang="en-US" altLang="zh-TW" sz="2400" i="0" dirty="0"/>
              <a:t>└── index.html </a:t>
            </a:r>
            <a:endParaRPr lang="zh-TW" altLang="en-US" sz="2400" i="0" dirty="0"/>
          </a:p>
        </p:txBody>
      </p:sp>
    </p:spTree>
    <p:extLst>
      <p:ext uri="{BB962C8B-B14F-4D97-AF65-F5344CB8AC3E}">
        <p14:creationId xmlns:p14="http://schemas.microsoft.com/office/powerpoint/2010/main" val="295798269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字方塊 39">
            <a:extLst>
              <a:ext uri="{FF2B5EF4-FFF2-40B4-BE49-F238E27FC236}">
                <a16:creationId xmlns:a16="http://schemas.microsoft.com/office/drawing/2014/main" id="{AAB65578-ACD3-4353-96C5-8E58735BF463}"/>
              </a:ext>
            </a:extLst>
          </p:cNvPr>
          <p:cNvSpPr txBox="1"/>
          <p:nvPr/>
        </p:nvSpPr>
        <p:spPr>
          <a:xfrm>
            <a:off x="8903826" y="4377267"/>
            <a:ext cx="314141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0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zh-TW" sz="20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	color: 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blueviolet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	font-size: 60px;</a:t>
            </a:r>
          </a:p>
          <a:p>
            <a:pPr marL="0" indent="0">
              <a:buNone/>
            </a:pPr>
            <a:r>
              <a:rPr lang="en-US" altLang="zh-TW" sz="20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041AA9-534E-466B-8067-E86AFFD12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如何讓</a:t>
            </a:r>
            <a:r>
              <a:rPr lang="en-US" altLang="zh-TW" dirty="0"/>
              <a:t>html</a:t>
            </a:r>
            <a:r>
              <a:rPr lang="zh-TW" altLang="en-US" dirty="0"/>
              <a:t>標籤套上</a:t>
            </a:r>
            <a:r>
              <a:rPr lang="en-US" altLang="zh-TW" dirty="0" err="1"/>
              <a:t>css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92B902-FF99-46B1-A8EF-B0CA8BDBD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822" y="2374619"/>
            <a:ext cx="4397022" cy="1403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&lt;p 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</a:rPr>
              <a:t>class="text"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    What is Lorem Ipsum?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&lt;/p&gt;</a:t>
            </a:r>
          </a:p>
          <a:p>
            <a:endParaRPr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97864DB6-376A-4731-A082-47BCBEBFD63A}"/>
              </a:ext>
            </a:extLst>
          </p:cNvPr>
          <p:cNvSpPr txBox="1">
            <a:spLocks/>
          </p:cNvSpPr>
          <p:nvPr/>
        </p:nvSpPr>
        <p:spPr>
          <a:xfrm>
            <a:off x="891822" y="4377267"/>
            <a:ext cx="3369733" cy="19111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.text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color:brown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font-size:30px;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endParaRPr lang="zh-TW" altLang="en-US" sz="1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C5E49A9-C880-432A-9C31-0AC22253606A}"/>
              </a:ext>
            </a:extLst>
          </p:cNvPr>
          <p:cNvSpPr txBox="1"/>
          <p:nvPr/>
        </p:nvSpPr>
        <p:spPr>
          <a:xfrm>
            <a:off x="891823" y="1696453"/>
            <a:ext cx="2087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  </a:t>
            </a:r>
            <a:r>
              <a:rPr lang="en-US" altLang="zh-TW" sz="2000" dirty="0">
                <a:solidFill>
                  <a:srgbClr val="00B0F0"/>
                </a:solidFill>
                <a:latin typeface="Consolas" panose="020B0609020204030204" pitchFamily="49" charset="0"/>
              </a:rPr>
              <a:t>class</a:t>
            </a:r>
            <a:endParaRPr lang="zh-TW" altLang="en-US" sz="20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592E17B-EA0E-4578-B8F2-4F61F6099C04}"/>
              </a:ext>
            </a:extLst>
          </p:cNvPr>
          <p:cNvSpPr txBox="1"/>
          <p:nvPr/>
        </p:nvSpPr>
        <p:spPr>
          <a:xfrm>
            <a:off x="891823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F77A49-E531-4D4E-B21B-F4DDB4140194}"/>
              </a:ext>
            </a:extLst>
          </p:cNvPr>
          <p:cNvSpPr/>
          <p:nvPr/>
        </p:nvSpPr>
        <p:spPr>
          <a:xfrm>
            <a:off x="1371600" y="2281228"/>
            <a:ext cx="739423" cy="486035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E80D156F-DF4D-46FA-83C7-169EE03F49AD}"/>
              </a:ext>
            </a:extLst>
          </p:cNvPr>
          <p:cNvSpPr/>
          <p:nvPr/>
        </p:nvSpPr>
        <p:spPr>
          <a:xfrm>
            <a:off x="891823" y="4377267"/>
            <a:ext cx="237066" cy="304583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B8FC1B15-4BFB-4050-824A-84DEC94DF498}"/>
              </a:ext>
            </a:extLst>
          </p:cNvPr>
          <p:cNvSpPr txBox="1">
            <a:spLocks/>
          </p:cNvSpPr>
          <p:nvPr/>
        </p:nvSpPr>
        <p:spPr>
          <a:xfrm>
            <a:off x="5156501" y="2374619"/>
            <a:ext cx="4397022" cy="14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id="logo"  </a:t>
            </a:r>
            <a:r>
              <a:rPr lang="en-US" altLang="zh-TW" dirty="0" err="1">
                <a:solidFill>
                  <a:schemeClr val="accent6">
                    <a:lumMod val="75000"/>
                  </a:schemeClr>
                </a:solidFill>
              </a:rPr>
              <a:t>src</a:t>
            </a: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=""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&gt;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   What is Lorem Ipsum?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&lt;/p&gt;</a:t>
            </a:r>
          </a:p>
          <a:p>
            <a:endParaRPr lang="zh-TW" altLang="en-US" dirty="0"/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E4273659-2F45-462F-9745-1C77697C5F3D}"/>
              </a:ext>
            </a:extLst>
          </p:cNvPr>
          <p:cNvSpPr txBox="1">
            <a:spLocks/>
          </p:cNvSpPr>
          <p:nvPr/>
        </p:nvSpPr>
        <p:spPr>
          <a:xfrm>
            <a:off x="5156502" y="4377267"/>
            <a:ext cx="2452210" cy="1323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#logo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    width:80%; 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}</a:t>
            </a:r>
          </a:p>
          <a:p>
            <a:endParaRPr lang="zh-TW" altLang="en-US" sz="18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4C38A27-3D60-44CE-A1BE-5FEB181019B5}"/>
              </a:ext>
            </a:extLst>
          </p:cNvPr>
          <p:cNvSpPr txBox="1"/>
          <p:nvPr/>
        </p:nvSpPr>
        <p:spPr>
          <a:xfrm>
            <a:off x="4808003" y="1696453"/>
            <a:ext cx="2610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 </a:t>
            </a:r>
            <a:r>
              <a:rPr lang="en-US" altLang="zh-TW" sz="2000" dirty="0">
                <a:solidFill>
                  <a:srgbClr val="00B0F0"/>
                </a:solidFill>
                <a:latin typeface="Consolas" panose="020B0609020204030204" pitchFamily="49" charset="0"/>
              </a:rPr>
              <a:t>id</a:t>
            </a:r>
            <a:endParaRPr lang="zh-TW" altLang="en-US" sz="20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21406ED7-5C01-4F28-B705-6E5D14851B53}"/>
              </a:ext>
            </a:extLst>
          </p:cNvPr>
          <p:cNvSpPr/>
          <p:nvPr/>
        </p:nvSpPr>
        <p:spPr>
          <a:xfrm>
            <a:off x="5935901" y="2334772"/>
            <a:ext cx="292178" cy="440501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0B36531B-5A26-40E5-AEA2-D376B82D02C0}"/>
              </a:ext>
            </a:extLst>
          </p:cNvPr>
          <p:cNvSpPr/>
          <p:nvPr/>
        </p:nvSpPr>
        <p:spPr>
          <a:xfrm>
            <a:off x="5190368" y="4377267"/>
            <a:ext cx="217010" cy="363998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34" name="內容版面配置區 2">
            <a:extLst>
              <a:ext uri="{FF2B5EF4-FFF2-40B4-BE49-F238E27FC236}">
                <a16:creationId xmlns:a16="http://schemas.microsoft.com/office/drawing/2014/main" id="{BA3D1C30-8883-4871-AA74-6A984CF477EB}"/>
              </a:ext>
            </a:extLst>
          </p:cNvPr>
          <p:cNvSpPr txBox="1">
            <a:spLocks/>
          </p:cNvSpPr>
          <p:nvPr/>
        </p:nvSpPr>
        <p:spPr>
          <a:xfrm>
            <a:off x="9059334" y="2374619"/>
            <a:ext cx="2022872" cy="14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&lt;h1&gt;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  hello word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&lt;/h1&gt;</a:t>
            </a:r>
          </a:p>
          <a:p>
            <a:endParaRPr lang="zh-TW" altLang="en-US" dirty="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FF4C38F3-C828-481A-B99C-8505679D2AC0}"/>
              </a:ext>
            </a:extLst>
          </p:cNvPr>
          <p:cNvSpPr txBox="1"/>
          <p:nvPr/>
        </p:nvSpPr>
        <p:spPr>
          <a:xfrm>
            <a:off x="8839809" y="1696453"/>
            <a:ext cx="2610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</a:t>
            </a:r>
            <a:r>
              <a:rPr lang="en-US" altLang="zh-TW" sz="2000" dirty="0"/>
              <a:t>  </a:t>
            </a:r>
            <a:r>
              <a:rPr lang="zh-TW" altLang="en-US" sz="2000" dirty="0">
                <a:solidFill>
                  <a:srgbClr val="00B0F0"/>
                </a:solidFill>
                <a:latin typeface="Consolas" panose="020B0609020204030204" pitchFamily="49" charset="0"/>
              </a:rPr>
              <a:t>標籤</a:t>
            </a:r>
          </a:p>
        </p:txBody>
      </p:sp>
      <p:sp>
        <p:nvSpPr>
          <p:cNvPr id="38" name="矩形: 圓角 37">
            <a:extLst>
              <a:ext uri="{FF2B5EF4-FFF2-40B4-BE49-F238E27FC236}">
                <a16:creationId xmlns:a16="http://schemas.microsoft.com/office/drawing/2014/main" id="{6C0388D9-AC2E-4B99-9243-82E14B1DB461}"/>
              </a:ext>
            </a:extLst>
          </p:cNvPr>
          <p:cNvSpPr/>
          <p:nvPr/>
        </p:nvSpPr>
        <p:spPr>
          <a:xfrm>
            <a:off x="9123350" y="2371381"/>
            <a:ext cx="649697" cy="368909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45BAEB08-35BE-444D-AE29-B9E07B53F8D6}"/>
              </a:ext>
            </a:extLst>
          </p:cNvPr>
          <p:cNvSpPr/>
          <p:nvPr/>
        </p:nvSpPr>
        <p:spPr>
          <a:xfrm>
            <a:off x="8927928" y="4435889"/>
            <a:ext cx="390843" cy="271676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cxnSp>
        <p:nvCxnSpPr>
          <p:cNvPr id="44" name="直線接點 43">
            <a:extLst>
              <a:ext uri="{FF2B5EF4-FFF2-40B4-BE49-F238E27FC236}">
                <a16:creationId xmlns:a16="http://schemas.microsoft.com/office/drawing/2014/main" id="{A5BAC2DF-F5E2-4ED7-9402-5A59CACA95A5}"/>
              </a:ext>
            </a:extLst>
          </p:cNvPr>
          <p:cNvCxnSpPr/>
          <p:nvPr/>
        </p:nvCxnSpPr>
        <p:spPr>
          <a:xfrm>
            <a:off x="4662311" y="2032000"/>
            <a:ext cx="0" cy="416560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直線接點 44">
            <a:extLst>
              <a:ext uri="{FF2B5EF4-FFF2-40B4-BE49-F238E27FC236}">
                <a16:creationId xmlns:a16="http://schemas.microsoft.com/office/drawing/2014/main" id="{D42031B9-B196-45DD-A99C-B1C7D9E7A69D}"/>
              </a:ext>
            </a:extLst>
          </p:cNvPr>
          <p:cNvCxnSpPr/>
          <p:nvPr/>
        </p:nvCxnSpPr>
        <p:spPr>
          <a:xfrm>
            <a:off x="8692445" y="2032000"/>
            <a:ext cx="0" cy="416560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1816FB36-9265-458A-B4E1-A22C8E0FBFA0}"/>
              </a:ext>
            </a:extLst>
          </p:cNvPr>
          <p:cNvCxnSpPr/>
          <p:nvPr/>
        </p:nvCxnSpPr>
        <p:spPr>
          <a:xfrm>
            <a:off x="745067" y="3668889"/>
            <a:ext cx="11300177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19EEA153-C8A6-4898-94C2-D64EF3BF666E}"/>
              </a:ext>
            </a:extLst>
          </p:cNvPr>
          <p:cNvSpPr txBox="1"/>
          <p:nvPr/>
        </p:nvSpPr>
        <p:spPr>
          <a:xfrm>
            <a:off x="4730044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7A39ACE9-7BEE-4506-8145-244FFFF94F98}"/>
              </a:ext>
            </a:extLst>
          </p:cNvPr>
          <p:cNvSpPr txBox="1"/>
          <p:nvPr/>
        </p:nvSpPr>
        <p:spPr>
          <a:xfrm>
            <a:off x="8760177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5147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C8D80D3C-1EB9-45B5-95F5-1C7FD3CB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398B257-4997-427B-A214-0A5EFFEF2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6725"/>
            <a:ext cx="12192000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1502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52708880-062F-4A27-A780-236D87D87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直排文字版面配置區 6">
            <a:extLst>
              <a:ext uri="{FF2B5EF4-FFF2-40B4-BE49-F238E27FC236}">
                <a16:creationId xmlns:a16="http://schemas.microsoft.com/office/drawing/2014/main" id="{7C8F1100-7B59-4F8C-95EA-99A259E6A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2" y="533893"/>
            <a:ext cx="12053777" cy="585738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39D4F72-5CC7-4A88-83AF-C378C005D528}"/>
              </a:ext>
            </a:extLst>
          </p:cNvPr>
          <p:cNvSpPr/>
          <p:nvPr/>
        </p:nvSpPr>
        <p:spPr>
          <a:xfrm>
            <a:off x="138221" y="559940"/>
            <a:ext cx="12053779" cy="93840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3E88A9F-E711-477B-B333-13A6F81A9388}"/>
              </a:ext>
            </a:extLst>
          </p:cNvPr>
          <p:cNvSpPr/>
          <p:nvPr/>
        </p:nvSpPr>
        <p:spPr>
          <a:xfrm>
            <a:off x="435006" y="1731146"/>
            <a:ext cx="5060272" cy="2148396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052745F-E211-42BF-8E45-37BEB375F4A2}"/>
              </a:ext>
            </a:extLst>
          </p:cNvPr>
          <p:cNvSpPr/>
          <p:nvPr/>
        </p:nvSpPr>
        <p:spPr>
          <a:xfrm>
            <a:off x="435006" y="3879542"/>
            <a:ext cx="5060272" cy="1322773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34A418-7A44-4B2B-AF24-6D75E04CE63C}"/>
              </a:ext>
            </a:extLst>
          </p:cNvPr>
          <p:cNvSpPr/>
          <p:nvPr/>
        </p:nvSpPr>
        <p:spPr>
          <a:xfrm>
            <a:off x="4891596" y="4523516"/>
            <a:ext cx="2228295" cy="94004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7B394A2-470F-4A4C-B258-6DCCB7985C73}"/>
              </a:ext>
            </a:extLst>
          </p:cNvPr>
          <p:cNvSpPr/>
          <p:nvPr/>
        </p:nvSpPr>
        <p:spPr>
          <a:xfrm>
            <a:off x="7874494" y="1748900"/>
            <a:ext cx="2765393" cy="3714659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7C8822B-96E9-4D65-9D34-91DEEE2EE395}"/>
              </a:ext>
            </a:extLst>
          </p:cNvPr>
          <p:cNvSpPr/>
          <p:nvPr/>
        </p:nvSpPr>
        <p:spPr>
          <a:xfrm>
            <a:off x="10972403" y="2820880"/>
            <a:ext cx="560773" cy="121624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C2C425D-D8A6-43D0-9B1C-A946A7A0383A}"/>
              </a:ext>
            </a:extLst>
          </p:cNvPr>
          <p:cNvSpPr/>
          <p:nvPr/>
        </p:nvSpPr>
        <p:spPr>
          <a:xfrm>
            <a:off x="145310" y="1594363"/>
            <a:ext cx="12053779" cy="486688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265B295-0FD2-401E-A847-564C866FD36A}"/>
              </a:ext>
            </a:extLst>
          </p:cNvPr>
          <p:cNvSpPr/>
          <p:nvPr/>
        </p:nvSpPr>
        <p:spPr>
          <a:xfrm>
            <a:off x="837460" y="613264"/>
            <a:ext cx="763479" cy="774512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15DE31B-0BC6-4893-A9BC-8C71F88D8D0C}"/>
              </a:ext>
            </a:extLst>
          </p:cNvPr>
          <p:cNvSpPr/>
          <p:nvPr/>
        </p:nvSpPr>
        <p:spPr>
          <a:xfrm>
            <a:off x="8327254" y="685800"/>
            <a:ext cx="3346882" cy="63089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20458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EEC6D9-E220-437D-9CF0-E9F4B5E69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HTML5 :html</a:t>
            </a:r>
            <a:r>
              <a:rPr lang="zh-TW" altLang="en-US" dirty="0"/>
              <a:t>第五代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D90E06-F6C8-455E-91F2-3145BE2D2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758461"/>
            <a:ext cx="10075333" cy="48116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&lt;html lang="</a:t>
            </a:r>
            <a:r>
              <a:rPr lang="en-US" altLang="zh-TW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charset="UTF-8"&gt;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http-</a:t>
            </a:r>
            <a:r>
              <a:rPr lang="en-US" altLang="zh-TW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="X-UA-Compatible" content="IE=edge"&gt;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name="viewport" content="width=device-width, initial-scale=1.0"&gt;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&lt;title&gt;Document&lt;/title&gt;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&lt;/html&gt;</a:t>
            </a:r>
          </a:p>
          <a:p>
            <a:endParaRPr lang="zh-TW" altLang="en-US" dirty="0">
              <a:solidFill>
                <a:srgbClr val="002060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A4E0336-3DF1-424A-8C67-03DE8292E4A6}"/>
              </a:ext>
            </a:extLst>
          </p:cNvPr>
          <p:cNvSpPr txBox="1"/>
          <p:nvPr/>
        </p:nvSpPr>
        <p:spPr>
          <a:xfrm>
            <a:off x="5328355" y="1589128"/>
            <a:ext cx="61185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&lt;meta&gt;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b="0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通常用於指定頁面描述、關鍵字、作者等等的資訊</a:t>
            </a:r>
            <a:endParaRPr lang="en-US" altLang="zh-TW" sz="2000" b="0" i="0" dirty="0">
              <a:solidFill>
                <a:schemeClr val="accent5">
                  <a:lumMod val="75000"/>
                </a:schemeClr>
              </a:solidFill>
              <a:effectLst/>
              <a:latin typeface="Lat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accent5">
                    <a:lumMod val="75000"/>
                  </a:schemeClr>
                </a:solidFill>
                <a:latin typeface="Lato"/>
              </a:rPr>
              <a:t>不顯示在網頁上</a:t>
            </a:r>
            <a:endParaRPr lang="zh-TW" altLang="en-US" sz="2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375B6B5-AC00-48D9-8E60-4A5E4392CAD2}"/>
              </a:ext>
            </a:extLst>
          </p:cNvPr>
          <p:cNvSpPr txBox="1"/>
          <p:nvPr/>
        </p:nvSpPr>
        <p:spPr>
          <a:xfrm>
            <a:off x="3663244" y="3883378"/>
            <a:ext cx="1179689" cy="372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可見區域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825271B-E01B-4E43-B8FC-61BFA45FF019}"/>
              </a:ext>
            </a:extLst>
          </p:cNvPr>
          <p:cNvSpPr txBox="1"/>
          <p:nvPr/>
        </p:nvSpPr>
        <p:spPr>
          <a:xfrm>
            <a:off x="5842002" y="4033463"/>
            <a:ext cx="3014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自動符合所有不同手機螢幕他們自己的預設最佳解析度</a:t>
            </a:r>
            <a:endParaRPr lang="zh-TW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3DCA1A4-58F4-4800-9E7F-BA8B459E15DE}"/>
              </a:ext>
            </a:extLst>
          </p:cNvPr>
          <p:cNvSpPr txBox="1"/>
          <p:nvPr/>
        </p:nvSpPr>
        <p:spPr>
          <a:xfrm>
            <a:off x="9097432" y="4033463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Lato"/>
              </a:rPr>
              <a:t>初始縮放比例為 </a:t>
            </a:r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  <a:effectLst/>
                <a:latin typeface="Lato"/>
              </a:rPr>
              <a:t>100%</a:t>
            </a:r>
            <a:endParaRPr lang="zh-TW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66C8CCA-4165-421E-8AC9-E8C8CDFC7D47}"/>
              </a:ext>
            </a:extLst>
          </p:cNvPr>
          <p:cNvSpPr txBox="1"/>
          <p:nvPr/>
        </p:nvSpPr>
        <p:spPr>
          <a:xfrm>
            <a:off x="4902198" y="2952684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Lato"/>
              </a:rPr>
              <a:t>網頁的編碼</a:t>
            </a:r>
            <a:endParaRPr lang="zh-TW" altLang="en-US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4D91629-15E6-48AD-9227-C317814D5625}"/>
              </a:ext>
            </a:extLst>
          </p:cNvPr>
          <p:cNvSpPr txBox="1"/>
          <p:nvPr/>
        </p:nvSpPr>
        <p:spPr>
          <a:xfrm>
            <a:off x="9097431" y="3347627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75000"/>
                    <a:lumOff val="25000"/>
                  </a:schemeClr>
                </a:solidFill>
                <a:latin typeface="Lato"/>
              </a:rPr>
              <a:t>HTML4</a:t>
            </a:r>
            <a:endParaRPr lang="zh-TW" altLang="en-US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0062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D1C72A-7A62-420C-B3F3-F1BF4C435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網頁的</a:t>
            </a:r>
            <a:r>
              <a:rPr lang="en-US" altLang="zh-TW" dirty="0"/>
              <a:t>X.Y</a:t>
            </a:r>
            <a:r>
              <a:rPr lang="zh-TW" altLang="en-US" dirty="0"/>
              <a:t>軸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ECF61EC-6294-4920-9508-768043DD7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252" b="40013"/>
          <a:stretch/>
        </p:blipFill>
        <p:spPr>
          <a:xfrm>
            <a:off x="2028762" y="1995763"/>
            <a:ext cx="6889460" cy="4205997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7834034A-E108-44B8-B305-10FB9362B753}"/>
              </a:ext>
            </a:extLst>
          </p:cNvPr>
          <p:cNvSpPr/>
          <p:nvPr/>
        </p:nvSpPr>
        <p:spPr>
          <a:xfrm>
            <a:off x="1965731" y="1932732"/>
            <a:ext cx="185937" cy="185937"/>
          </a:xfrm>
          <a:prstGeom prst="ellips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9BED285-AE06-4FF5-9699-51CA94F091F0}"/>
              </a:ext>
            </a:extLst>
          </p:cNvPr>
          <p:cNvSpPr txBox="1"/>
          <p:nvPr/>
        </p:nvSpPr>
        <p:spPr>
          <a:xfrm>
            <a:off x="1486835" y="1472643"/>
            <a:ext cx="1210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(0,0)</a:t>
            </a:r>
            <a:endParaRPr lang="zh-TW" altLang="en-US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2D9BDFE5-4C66-419E-9246-8451C7CC2D03}"/>
              </a:ext>
            </a:extLst>
          </p:cNvPr>
          <p:cNvSpPr/>
          <p:nvPr/>
        </p:nvSpPr>
        <p:spPr>
          <a:xfrm>
            <a:off x="2611782" y="1679402"/>
            <a:ext cx="4049636" cy="193452"/>
          </a:xfrm>
          <a:prstGeom prst="right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38761A90-C673-46BC-87C6-49CB69DA4EB5}"/>
              </a:ext>
            </a:extLst>
          </p:cNvPr>
          <p:cNvSpPr/>
          <p:nvPr/>
        </p:nvSpPr>
        <p:spPr>
          <a:xfrm rot="5400000">
            <a:off x="-361428" y="4414894"/>
            <a:ext cx="4049637" cy="193452"/>
          </a:xfrm>
          <a:prstGeom prst="right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DFA0DCAB-08E1-4114-B7FD-491D6910AE78}"/>
              </a:ext>
            </a:extLst>
          </p:cNvPr>
          <p:cNvSpPr/>
          <p:nvPr/>
        </p:nvSpPr>
        <p:spPr>
          <a:xfrm>
            <a:off x="3286197" y="2502785"/>
            <a:ext cx="185937" cy="185937"/>
          </a:xfrm>
          <a:prstGeom prst="ellips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B3C58E8-6BFA-499E-8BC2-6217C72B6994}"/>
              </a:ext>
            </a:extLst>
          </p:cNvPr>
          <p:cNvSpPr txBox="1"/>
          <p:nvPr/>
        </p:nvSpPr>
        <p:spPr>
          <a:xfrm>
            <a:off x="3151875" y="2751751"/>
            <a:ext cx="2198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(100,80)</a:t>
            </a:r>
            <a:endParaRPr lang="zh-TW" altLang="en-US" sz="20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E60ECFB-01A7-4B0E-8EA7-4EBC3A40DB40}"/>
              </a:ext>
            </a:extLst>
          </p:cNvPr>
          <p:cNvCxnSpPr>
            <a:cxnSpLocks/>
          </p:cNvCxnSpPr>
          <p:nvPr/>
        </p:nvCxnSpPr>
        <p:spPr>
          <a:xfrm>
            <a:off x="2052397" y="2617587"/>
            <a:ext cx="1233800" cy="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133954A2-916A-4A22-9888-1D8962CD3841}"/>
              </a:ext>
            </a:extLst>
          </p:cNvPr>
          <p:cNvSpPr txBox="1"/>
          <p:nvPr/>
        </p:nvSpPr>
        <p:spPr>
          <a:xfrm>
            <a:off x="2274191" y="2595753"/>
            <a:ext cx="877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100</a:t>
            </a:r>
            <a:endParaRPr lang="zh-TW" altLang="en-US" sz="2000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3C38EF44-1B45-4467-B5D3-0CA8364F5BBE}"/>
              </a:ext>
            </a:extLst>
          </p:cNvPr>
          <p:cNvCxnSpPr>
            <a:cxnSpLocks/>
          </p:cNvCxnSpPr>
          <p:nvPr/>
        </p:nvCxnSpPr>
        <p:spPr>
          <a:xfrm>
            <a:off x="3387044" y="1995762"/>
            <a:ext cx="0" cy="613947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197871AB-7C41-466C-9849-DBCEB703CBBE}"/>
              </a:ext>
            </a:extLst>
          </p:cNvPr>
          <p:cNvSpPr txBox="1"/>
          <p:nvPr/>
        </p:nvSpPr>
        <p:spPr>
          <a:xfrm>
            <a:off x="3450074" y="2034496"/>
            <a:ext cx="877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80</a:t>
            </a:r>
            <a:endParaRPr lang="zh-TW" altLang="en-US" sz="2000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595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54B978-6108-4B8A-B17B-EB22EB4E8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由一個一個盒子組成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C838775-08EB-4F02-97DE-19BA88EC32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0755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0E672-44EB-4A98-B9F1-CD32A2A63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絕對路徑 </a:t>
            </a:r>
            <a:r>
              <a:rPr lang="en-US" altLang="zh-TW" dirty="0"/>
              <a:t>VS</a:t>
            </a:r>
            <a:r>
              <a:rPr lang="zh-TW" altLang="en-US" dirty="0"/>
              <a:t> 相對路徑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1122A3-847A-40BA-9F3C-EA3784529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201119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D2255B-0E94-47F6-A2C5-B47DB4A1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61720"/>
          </a:xfrm>
        </p:spPr>
        <p:txBody>
          <a:bodyPr>
            <a:normAutofit/>
          </a:bodyPr>
          <a:lstStyle/>
          <a:p>
            <a:r>
              <a:rPr lang="en-US" altLang="zh-TW" dirty="0"/>
              <a:t>HTML5-</a:t>
            </a:r>
            <a:r>
              <a:rPr lang="en-US" altLang="zh-TW" sz="2800" i="0" dirty="0"/>
              <a:t>html</a:t>
            </a:r>
            <a:r>
              <a:rPr lang="zh-TW" altLang="en-US" sz="2800" i="0" dirty="0"/>
              <a:t>的第五個版本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5AB455-8699-499A-89FC-2E97914D7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66240"/>
            <a:ext cx="10312400" cy="511048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&lt;html lang="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&lt;meta charset="UTF-8"&gt;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&lt;meta http-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="X-UA-Compatible" content="IE=edge"&gt;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&lt;meta name="viewport" content="width=device-width, initial-scale=1.0"&gt;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&lt;title&gt;Document&lt;/title&gt;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&lt;/html&gt;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24340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0C42B0-B060-4A4A-9BE9-F9B8F3C70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將</a:t>
            </a:r>
            <a:r>
              <a:rPr lang="en-US" altLang="zh-TW" dirty="0" err="1"/>
              <a:t>css</a:t>
            </a:r>
            <a:r>
              <a:rPr lang="zh-TW" altLang="en-US" dirty="0"/>
              <a:t>檔案連結至</a:t>
            </a:r>
            <a:r>
              <a:rPr lang="en-US" altLang="zh-TW" dirty="0"/>
              <a:t>html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21B264-A086-42E5-8020-89AA7C7B6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&lt;link 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="stylesheet" href="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/style.css"&gt;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997195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02AEF6-3CEB-44E9-9DAA-E972F0EEF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長相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B19393-90F6-4AE7-B2FA-81E900449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</a:p>
          <a:p>
            <a:r>
              <a:rPr lang="en-US" altLang="zh-TW" dirty="0"/>
              <a:t>.logo</a:t>
            </a:r>
          </a:p>
          <a:p>
            <a:r>
              <a:rPr lang="zh-TW" altLang="en-US" dirty="0"/>
              <a:t>依照</a:t>
            </a:r>
            <a:r>
              <a:rPr lang="en-US" altLang="zh-TW" dirty="0"/>
              <a:t>html</a:t>
            </a:r>
            <a:r>
              <a:rPr lang="zh-TW" altLang="en-US" dirty="0"/>
              <a:t>裡面所寫的</a:t>
            </a:r>
            <a:r>
              <a:rPr lang="en-US" altLang="zh-TW" dirty="0" err="1"/>
              <a:t>css</a:t>
            </a:r>
            <a:r>
              <a:rPr lang="en-US" altLang="zh-TW" dirty="0"/>
              <a:t> name</a:t>
            </a:r>
          </a:p>
          <a:p>
            <a:r>
              <a:rPr lang="en-US" altLang="zh-TW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header ul</a:t>
            </a:r>
            <a:r>
              <a:rPr lang="zh-TW" altLang="en-US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vs</a:t>
            </a:r>
            <a:r>
              <a:rPr lang="zh-TW" altLang="en-US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ul</a:t>
            </a:r>
          </a:p>
        </p:txBody>
      </p:sp>
    </p:spTree>
    <p:extLst>
      <p:ext uri="{BB962C8B-B14F-4D97-AF65-F5344CB8AC3E}">
        <p14:creationId xmlns:p14="http://schemas.microsoft.com/office/powerpoint/2010/main" val="8518272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5F17FC-3DFB-4891-86E9-D3ED28E9F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Consolas" panose="020B0609020204030204" pitchFamily="49" charset="0"/>
                <a:hlinkClick r:id="rId2"/>
              </a:rPr>
              <a:t>color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5A30E1-1A4B-46DF-B1AB-7E5A22FE3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A30A535-58E0-4FF5-84D5-CBD6DF2A5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049" y="542690"/>
            <a:ext cx="2438740" cy="168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39103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4F2ECC-8516-4BBD-A39B-CCD4DB094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Px vs %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654460-D396-4CA0-B1D1-6122D7045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92683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4A151B-4C83-4CB4-89F1-A0B0B7D16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padding VS margin</a:t>
            </a:r>
            <a:endParaRPr lang="zh-TW" altLang="en-US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2E8031-8CE5-4A64-BF9A-98816FED1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73356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Padding </a:t>
            </a:r>
            <a:r>
              <a:rPr lang="en-US" altLang="zh-TW" dirty="0" err="1"/>
              <a:t>marign</a:t>
            </a:r>
            <a:r>
              <a:rPr lang="en-US" altLang="zh-TW" dirty="0"/>
              <a:t> </a:t>
            </a:r>
            <a:r>
              <a:rPr lang="zh-TW" altLang="en-US" dirty="0"/>
              <a:t>調整位置</a:t>
            </a:r>
          </a:p>
        </p:txBody>
      </p:sp>
    </p:spTree>
    <p:extLst>
      <p:ext uri="{BB962C8B-B14F-4D97-AF65-F5344CB8AC3E}">
        <p14:creationId xmlns:p14="http://schemas.microsoft.com/office/powerpoint/2010/main" val="27674370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871610-F74C-49B2-AE3B-C9E420D42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display: flex;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597DD23-8984-4EF4-9609-02D9A39DB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justify-content: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主軸的對齊方式，共有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種選項</a:t>
            </a:r>
            <a:endParaRPr lang="en-US" altLang="zh-TW" b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align-items:</a:t>
            </a:r>
          </a:p>
          <a:p>
            <a:pPr lvl="1"/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交叉軸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(cross axis)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的對齊方式，共有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種選項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flex-start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flex-end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stretch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baseline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center</a:t>
            </a:r>
          </a:p>
          <a:p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EA8ED14-0E57-434D-8B8D-B3973B659186}"/>
              </a:ext>
            </a:extLst>
          </p:cNvPr>
          <p:cNvSpPr txBox="1"/>
          <p:nvPr/>
        </p:nvSpPr>
        <p:spPr>
          <a:xfrm>
            <a:off x="5311067" y="423197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https://cythilya.github.io/2017/04/04/flexbox-basics/</a:t>
            </a:r>
          </a:p>
        </p:txBody>
      </p:sp>
      <p:pic>
        <p:nvPicPr>
          <p:cNvPr id="2050" name="Picture 2" descr="圖解 Flexbox 基本屬性 - 主軸和交叉軸">
            <a:extLst>
              <a:ext uri="{FF2B5EF4-FFF2-40B4-BE49-F238E27FC236}">
                <a16:creationId xmlns:a16="http://schemas.microsoft.com/office/drawing/2014/main" id="{6765EE7B-F718-48A4-91D1-EC3AF0DA3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4025" y="239092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90107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調整位置</a:t>
            </a:r>
          </a:p>
        </p:txBody>
      </p:sp>
    </p:spTree>
    <p:extLst>
      <p:ext uri="{BB962C8B-B14F-4D97-AF65-F5344CB8AC3E}">
        <p14:creationId xmlns:p14="http://schemas.microsoft.com/office/powerpoint/2010/main" val="1780353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672C7D-43D2-49D0-B8E5-BEA9674DEA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網頁設計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043506C-995C-4C77-8B99-AFBECDDE6B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50079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4B61E-B512-4CFF-A0EA-DCF42F30A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display: block vs inline</a:t>
            </a:r>
            <a:r>
              <a:rPr lang="zh-TW" altLang="en-US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vs inline-block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4CAE4D-F63D-433E-8CAD-A450AA9DB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826775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8504A-374C-4F76-95FD-B2D9D6F20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position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45F8A9-C56A-4926-950F-5758E7944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absolute</a:t>
            </a:r>
          </a:p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relative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89256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CDEB3A-4D2D-4403-AB50-3301170CD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向子層渲染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FCC4D7-C43B-4B5F-9C00-E52CBE3E3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013230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1CC3D2-180F-4151-A957-ADA145FCF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註解 </a:t>
            </a:r>
            <a:r>
              <a:rPr lang="en-US" altLang="zh-TW" dirty="0"/>
              <a:t>/</a:t>
            </a:r>
            <a:r>
              <a:rPr lang="zh-TW" altLang="en-US" dirty="0"/>
              <a:t>* *</a:t>
            </a:r>
            <a:r>
              <a:rPr lang="en-US" altLang="zh-TW" dirty="0"/>
              <a:t>/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915581-313C-44DF-96BE-3B9B09F3B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68269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FA71FD-B120-4454-9F32-13DF6638E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單位 </a:t>
            </a:r>
            <a:r>
              <a:rPr lang="en-US" altLang="zh-TW" dirty="0" err="1"/>
              <a:t>vh</a:t>
            </a:r>
            <a:r>
              <a:rPr lang="en-US" altLang="zh-TW" dirty="0"/>
              <a:t> px </a:t>
            </a:r>
            <a:r>
              <a:rPr lang="en-US" altLang="zh-TW" dirty="0" err="1"/>
              <a:t>pt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C18E9-AAF9-41B2-8A1F-3EA8E3D5F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53220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76B163-34A5-41D2-8485-0B9D5F265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box-sizing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EF24EA-1F33-476D-A0D1-ACEBA1327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906315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8BD483-B174-466F-B12A-BD26B80E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製作</a:t>
            </a:r>
            <a:r>
              <a:rPr lang="en-US" altLang="zh-TW" dirty="0"/>
              <a:t>navbar (menu)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983B93-0CAE-42DE-9891-5A30539DE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1503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修改文字大小、行距、顏色、字距</a:t>
            </a:r>
          </a:p>
        </p:txBody>
      </p:sp>
    </p:spTree>
    <p:extLst>
      <p:ext uri="{BB962C8B-B14F-4D97-AF65-F5344CB8AC3E}">
        <p14:creationId xmlns:p14="http://schemas.microsoft.com/office/powerpoint/2010/main" val="165325258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0B2570-8D1F-4CCF-AB3D-C270275CB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RWD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8A1D37-2283-4301-A458-2F411F2D1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266225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8E8DBB-01CB-4EEE-8C4B-69535397E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Javascript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E5AAEF7-BBCB-4838-B980-580B51473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7377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8E708D-8181-49BE-8994-EBFD40A0B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為什麼要有網頁</a:t>
            </a:r>
            <a:r>
              <a:rPr lang="en-US" altLang="zh-TW" dirty="0"/>
              <a:t>/</a:t>
            </a:r>
            <a:r>
              <a:rPr lang="zh-TW" altLang="en-US" dirty="0"/>
              <a:t>設計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17BEB4F-B58E-4D7C-B799-3D1DD6CD4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095357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562590-C019-4736-87FA-8ED2D629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線上資源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24489A6-B938-40C1-B36F-231129AA5E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865268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D02A36-9859-45EC-A918-D7CC58AA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Google Font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15579A-BFFA-4511-97A6-B6D310E8C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7389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595D9E-C21E-4B55-B7A5-42949F64D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5A1930-A40E-4C2F-B0CE-5E3B8A4BB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提供資訊</a:t>
            </a:r>
          </a:p>
        </p:txBody>
      </p:sp>
    </p:spTree>
    <p:extLst>
      <p:ext uri="{BB962C8B-B14F-4D97-AF65-F5344CB8AC3E}">
        <p14:creationId xmlns:p14="http://schemas.microsoft.com/office/powerpoint/2010/main" val="2461467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8EF1E7-933E-46BF-8C51-C9AC95096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206EFF-EDEB-496C-B5A3-99D7B4A4E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2079891"/>
          </a:xfrm>
        </p:spPr>
        <p:txBody>
          <a:bodyPr/>
          <a:lstStyle/>
          <a:p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更舒服、清楚理解</a:t>
            </a:r>
            <a:r>
              <a:rPr lang="zh-TW" altLang="en-US" dirty="0">
                <a:solidFill>
                  <a:srgbClr val="292929"/>
                </a:solidFill>
                <a:latin typeface="charter"/>
              </a:rPr>
              <a:t>資訊</a:t>
            </a:r>
            <a:endParaRPr lang="en-US" altLang="zh-TW" b="0" i="0" dirty="0">
              <a:solidFill>
                <a:srgbClr val="292929"/>
              </a:solidFill>
              <a:effectLst/>
              <a:latin typeface="charter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92F3C002-8783-4493-A543-FC89601E8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1364" y="0"/>
            <a:ext cx="50673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7135916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rop">
    <a:dk1>
      <a:sysClr val="windowText" lastClr="000000"/>
    </a:dk1>
    <a:lt1>
      <a:sysClr val="window" lastClr="FFFFFF"/>
    </a:lt1>
    <a:dk2>
      <a:srgbClr val="191B0E"/>
    </a:dk2>
    <a:lt2>
      <a:srgbClr val="EFEDE3"/>
    </a:lt2>
    <a:accent1>
      <a:srgbClr val="8C8D86"/>
    </a:accent1>
    <a:accent2>
      <a:srgbClr val="E6C069"/>
    </a:accent2>
    <a:accent3>
      <a:srgbClr val="897B61"/>
    </a:accent3>
    <a:accent4>
      <a:srgbClr val="8DAB8E"/>
    </a:accent4>
    <a:accent5>
      <a:srgbClr val="77A2BB"/>
    </a:accent5>
    <a:accent6>
      <a:srgbClr val="E28394"/>
    </a:accent6>
    <a:hlink>
      <a:srgbClr val="77A2BB"/>
    </a:hlink>
    <a:folHlink>
      <a:srgbClr val="957A99"/>
    </a:folHlink>
  </a:clrScheme>
</a:themeOverride>
</file>

<file path=ppt/theme/themeOverride2.xml><?xml version="1.0" encoding="utf-8"?>
<a:themeOverride xmlns:a="http://schemas.openxmlformats.org/drawingml/2006/main">
  <a:clrScheme name="Crop">
    <a:dk1>
      <a:sysClr val="windowText" lastClr="000000"/>
    </a:dk1>
    <a:lt1>
      <a:sysClr val="window" lastClr="FFFFFF"/>
    </a:lt1>
    <a:dk2>
      <a:srgbClr val="191B0E"/>
    </a:dk2>
    <a:lt2>
      <a:srgbClr val="EFEDE3"/>
    </a:lt2>
    <a:accent1>
      <a:srgbClr val="8C8D86"/>
    </a:accent1>
    <a:accent2>
      <a:srgbClr val="E6C069"/>
    </a:accent2>
    <a:accent3>
      <a:srgbClr val="897B61"/>
    </a:accent3>
    <a:accent4>
      <a:srgbClr val="8DAB8E"/>
    </a:accent4>
    <a:accent5>
      <a:srgbClr val="77A2BB"/>
    </a:accent5>
    <a:accent6>
      <a:srgbClr val="E28394"/>
    </a:accent6>
    <a:hlink>
      <a:srgbClr val="77A2BB"/>
    </a:hlink>
    <a:folHlink>
      <a:srgbClr val="957A9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2413</TotalTime>
  <Words>3529</Words>
  <Application>Microsoft Office PowerPoint</Application>
  <PresentationFormat>寬螢幕</PresentationFormat>
  <Paragraphs>418</Paragraphs>
  <Slides>71</Slides>
  <Notes>26</Notes>
  <HiddenSlides>7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71</vt:i4>
      </vt:variant>
    </vt:vector>
  </HeadingPairs>
  <TitlesOfParts>
    <vt:vector size="83" baseType="lpstr">
      <vt:lpstr>charter</vt:lpstr>
      <vt:lpstr>Helvetica Neue</vt:lpstr>
      <vt:lpstr>Lato</vt:lpstr>
      <vt:lpstr>Noto Sans TC</vt:lpstr>
      <vt:lpstr>poppins</vt:lpstr>
      <vt:lpstr>Microsoft JhengHei</vt:lpstr>
      <vt:lpstr>Arial</vt:lpstr>
      <vt:lpstr>Bahnschrift Condensed</vt:lpstr>
      <vt:lpstr>Calibri</vt:lpstr>
      <vt:lpstr>Consolas</vt:lpstr>
      <vt:lpstr>Franklin Gothic Book</vt:lpstr>
      <vt:lpstr>裁剪</vt:lpstr>
      <vt:lpstr>什麼是HTML5?</vt:lpstr>
      <vt:lpstr>長相</vt:lpstr>
      <vt:lpstr>Html架構-標籤(tag)</vt:lpstr>
      <vt:lpstr>HTML CSS JS的關係</vt:lpstr>
      <vt:lpstr>由一個一個盒子組成</vt:lpstr>
      <vt:lpstr>網頁設計</vt:lpstr>
      <vt:lpstr>為什麼要有網頁/設計</vt:lpstr>
      <vt:lpstr>網頁</vt:lpstr>
      <vt:lpstr>設計</vt:lpstr>
      <vt:lpstr>什麼是網頁</vt:lpstr>
      <vt:lpstr>PowerPoint 簡報</vt:lpstr>
      <vt:lpstr>網頁裡面有什麼</vt:lpstr>
      <vt:lpstr>PowerPoint 簡報</vt:lpstr>
      <vt:lpstr>頁面上有什麼</vt:lpstr>
      <vt:lpstr>HTML &amp; CSS &amp; Javascript</vt:lpstr>
      <vt:lpstr>PowerPoint 簡報</vt:lpstr>
      <vt:lpstr>檢查 (F12)-&gt; 看看網頁的架構</vt:lpstr>
      <vt:lpstr>Review:網頁裡面有什麼</vt:lpstr>
      <vt:lpstr>什麼是HTML?</vt:lpstr>
      <vt:lpstr>HTML(Hypertext Markup Language)</vt:lpstr>
      <vt:lpstr>開始寫網頁-準備工具</vt:lpstr>
      <vt:lpstr>Vscode </vt:lpstr>
      <vt:lpstr>建立一個HTML檔案</vt:lpstr>
      <vt:lpstr>新增一個 .html</vt:lpstr>
      <vt:lpstr>Html架構-標籤(tag)</vt:lpstr>
      <vt:lpstr>完善剛剛的檔案</vt:lpstr>
      <vt:lpstr>PowerPoint 簡報</vt:lpstr>
      <vt:lpstr>完善剛剛的檔案</vt:lpstr>
      <vt:lpstr>註解</vt:lpstr>
      <vt:lpstr>標籤</vt:lpstr>
      <vt:lpstr>HTML標籤</vt:lpstr>
      <vt:lpstr>不是已經是.html檔嗎? 為什麼還要寫宣告? </vt:lpstr>
      <vt:lpstr>典型主體架構</vt:lpstr>
      <vt:lpstr>PowerPoint 簡報</vt:lpstr>
      <vt:lpstr>區塊容器&lt;div&gt;</vt:lpstr>
      <vt:lpstr>頁首&lt;header&gt;、頁尾&lt;footer&gt;</vt:lpstr>
      <vt:lpstr>照片&lt;img&gt;、超連結&lt;a&gt;</vt:lpstr>
      <vt:lpstr>&lt;ul&gt;、&lt;li&gt;</vt:lpstr>
      <vt:lpstr>文章&lt;article&gt;、小節&lt;section&gt;、段落&lt;p&gt;</vt:lpstr>
      <vt:lpstr>試著換文字的顏色 (inline style)</vt:lpstr>
      <vt:lpstr>把style獨立出來</vt:lpstr>
      <vt:lpstr>CSS</vt:lpstr>
      <vt:lpstr>CSS（Cascading Style Sheets）</vt:lpstr>
      <vt:lpstr>CSS有三種呈現方式</vt:lpstr>
      <vt:lpstr>如何讓html標籤套上css?</vt:lpstr>
      <vt:lpstr>PowerPoint 簡報</vt:lpstr>
      <vt:lpstr>PowerPoint 簡報</vt:lpstr>
      <vt:lpstr>HTML5 :html第五代</vt:lpstr>
      <vt:lpstr>網頁的X.Y軸</vt:lpstr>
      <vt:lpstr>絕對路徑 VS 相對路徑</vt:lpstr>
      <vt:lpstr>HTML5-html的第五個版本</vt:lpstr>
      <vt:lpstr>將css檔案連結至html</vt:lpstr>
      <vt:lpstr>長相</vt:lpstr>
      <vt:lpstr>color</vt:lpstr>
      <vt:lpstr>Px vs %</vt:lpstr>
      <vt:lpstr>padding VS margin</vt:lpstr>
      <vt:lpstr>練習</vt:lpstr>
      <vt:lpstr> display: flex;</vt:lpstr>
      <vt:lpstr>練習</vt:lpstr>
      <vt:lpstr>display: block vs inline vs inline-block</vt:lpstr>
      <vt:lpstr>position</vt:lpstr>
      <vt:lpstr>向子層渲染</vt:lpstr>
      <vt:lpstr>註解 /* */</vt:lpstr>
      <vt:lpstr>單位 vh px pt </vt:lpstr>
      <vt:lpstr>box-sizing</vt:lpstr>
      <vt:lpstr>製作navbar (menu)</vt:lpstr>
      <vt:lpstr>練習</vt:lpstr>
      <vt:lpstr>RWD</vt:lpstr>
      <vt:lpstr>Javascript</vt:lpstr>
      <vt:lpstr>線上資源</vt:lpstr>
      <vt:lpstr>Google Font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&amp; CSS &amp; Javascript</dc:title>
  <dc:creator>Alice Lee</dc:creator>
  <cp:lastModifiedBy>Alice Lee</cp:lastModifiedBy>
  <cp:revision>100</cp:revision>
  <dcterms:created xsi:type="dcterms:W3CDTF">2021-03-24T13:55:33Z</dcterms:created>
  <dcterms:modified xsi:type="dcterms:W3CDTF">2021-04-20T12:26:13Z</dcterms:modified>
</cp:coreProperties>
</file>

<file path=docProps/thumbnail.jpeg>
</file>